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257D"/>
    <a:srgbClr val="FFEAA7"/>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B1AC-080C-7782-AABD-26489EEE6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7E6BD5-B4A0-1EAA-59B9-C233C8F09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736C4-D8AF-01DD-11BC-4EB412343AFD}"/>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17BFB4C8-7CD1-3C9B-2B25-E1E1E7284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5E69D-134D-D337-A36A-D400BCF7FE42}"/>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9640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933E-9D4D-4B59-8297-32A9B8191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B4EBA-2246-1E6B-0C42-9F0E43A51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AE55-444A-BEA3-5383-E7D0F969D95C}"/>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839081C0-9F1D-4931-BE47-4FF30427C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EDB3E-0146-9B18-B7A8-2C7A5ABF650D}"/>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9295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37B7-6141-79C1-533B-ABDC5E87F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B1B7BC-3E83-1CCB-869C-7AE43860B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938D3-518B-E2DE-76FE-3D04676BC2FD}"/>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F83FBF5B-6FAE-5288-CC22-0C5257618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3DE5B-E98B-C3C3-0229-49A525BE263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411205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A47-C0E6-EF1B-DF23-6E6B458A7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9C35A-2840-AF31-7BB8-0BF3A8873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71DB7-D990-6F20-A989-75DBA254B02C}"/>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17D57EA2-5A6D-D4AA-AD6E-57C41A6F0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851AD-F194-1611-903C-9A6C5A276FDB}"/>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78302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B9-70D2-A133-6D60-154EB0FC9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B7A8B5-0600-FB9E-CF2A-0794D659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2071F-8D06-A73C-BC13-CA0374BD4A62}"/>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4E001701-9FA4-5C6B-78F5-802CA7CEA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CFF97-2AFF-132D-70C9-1DC56C2EE8B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354705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C75C-4A57-361A-36DE-F6D0E23CD8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B8F652-12D3-9FD9-37BD-3FB587F00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7F901-6E29-DB8A-FDBE-8FF20E7AB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A6702-5067-004E-FC64-A22DAB719140}"/>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6" name="Footer Placeholder 5">
            <a:extLst>
              <a:ext uri="{FF2B5EF4-FFF2-40B4-BE49-F238E27FC236}">
                <a16:creationId xmlns:a16="http://schemas.microsoft.com/office/drawing/2014/main" id="{B75E40A2-B919-38F5-38AB-45BC01F88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C88AC-C43C-AAEF-61D5-2C4077A133A6}"/>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2232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0A1F-7C16-B518-EE9B-3B3419514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B4E05-9308-CABF-A0A0-08F588D81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18780-7BE1-BCAF-079A-B07483942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F7044-6E25-9F29-8078-529BD0EEA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BD4C2E-9135-50D7-59E4-8CA6C2281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43220-EE46-D6FA-0634-2CE5A5683853}"/>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8" name="Footer Placeholder 7">
            <a:extLst>
              <a:ext uri="{FF2B5EF4-FFF2-40B4-BE49-F238E27FC236}">
                <a16:creationId xmlns:a16="http://schemas.microsoft.com/office/drawing/2014/main" id="{3540034B-7985-EEA6-A456-F075AE8391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CAA10-F7D4-CF67-CEB0-0AA94A967DBE}"/>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3472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9AF5-D1B0-A2C2-AC54-FA96150F6A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E61274-EE5D-DB62-C35F-661479E8F63F}"/>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4" name="Footer Placeholder 3">
            <a:extLst>
              <a:ext uri="{FF2B5EF4-FFF2-40B4-BE49-F238E27FC236}">
                <a16:creationId xmlns:a16="http://schemas.microsoft.com/office/drawing/2014/main" id="{EA1C0902-DD82-EBA2-A124-695C6EF74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333A97-D6DF-6175-1F26-6BD6F22B677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1470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FA1DD-D913-B2D5-87C3-4B4AA29CD98E}"/>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3" name="Footer Placeholder 2">
            <a:extLst>
              <a:ext uri="{FF2B5EF4-FFF2-40B4-BE49-F238E27FC236}">
                <a16:creationId xmlns:a16="http://schemas.microsoft.com/office/drawing/2014/main" id="{4C3213E6-FA03-A601-D5D8-5594D1324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CA22F3-D745-C1A5-11A1-145B6BC0D1E8}"/>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4548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AB4-9ACC-F318-2B90-59B42345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74ADF-7DD5-FEB0-9042-5DB158D1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C9F04E-2390-6501-B556-E5EFC7F5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33313-D9EE-C5D5-83D8-4D0BDF3D14A5}"/>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6" name="Footer Placeholder 5">
            <a:extLst>
              <a:ext uri="{FF2B5EF4-FFF2-40B4-BE49-F238E27FC236}">
                <a16:creationId xmlns:a16="http://schemas.microsoft.com/office/drawing/2014/main" id="{29B21FC4-B257-955A-75E3-23744731C5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C4AE38-3301-7FFA-597A-EEBF17B7F94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38835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F29C-A8E0-5D3C-2A41-6CF7D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0F48B7-E788-6A87-A815-F4029EE1B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54289-C3CB-2455-6BF2-9971D768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CAA0-C485-E94D-88B5-696F59418375}"/>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6" name="Footer Placeholder 5">
            <a:extLst>
              <a:ext uri="{FF2B5EF4-FFF2-40B4-BE49-F238E27FC236}">
                <a16:creationId xmlns:a16="http://schemas.microsoft.com/office/drawing/2014/main" id="{76D43AA8-8F37-F01D-FF15-51DA49696A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DD8A2-1076-4CC8-8359-C14D5D1FFD31}"/>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9823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95F0D-777B-9C21-C8F1-AD42F7DA6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FD01-DDF9-7D0B-E6FE-56D622570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45746-9755-7561-D07E-15F23EE7A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029D23AC-703B-F767-4DCD-147F613FC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33DDA3-AD70-207E-B517-AD8C626EE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9C1D6-FA91-4B8C-9FA1-5AD9A6E25808}" type="slidenum">
              <a:rPr lang="en-GB" smtClean="0"/>
              <a:t>‹#›</a:t>
            </a:fld>
            <a:endParaRPr lang="en-GB"/>
          </a:p>
        </p:txBody>
      </p:sp>
    </p:spTree>
    <p:extLst>
      <p:ext uri="{BB962C8B-B14F-4D97-AF65-F5344CB8AC3E}">
        <p14:creationId xmlns:p14="http://schemas.microsoft.com/office/powerpoint/2010/main" val="4806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1450258" y="643623"/>
            <a:ext cx="929148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Could Women be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2052141"/>
            <a:ext cx="3499825" cy="646331"/>
          </a:xfrm>
          <a:prstGeom prst="rect">
            <a:avLst/>
          </a:prstGeom>
          <a:noFill/>
        </p:spPr>
        <p:txBody>
          <a:bodyPr wrap="square" rtlCol="0">
            <a:spAutoFit/>
          </a:bodyPr>
          <a:lstStyle/>
          <a:p>
            <a:r>
              <a:rPr lang="en-GB" sz="3600" b="1" u="sng" dirty="0">
                <a:solidFill>
                  <a:srgbClr val="C00000"/>
                </a:solidFill>
                <a:latin typeface="Baskerville Old Face" panose="02020602080505020303" pitchFamily="18" charset="0"/>
              </a:rPr>
              <a:t>What is a viking?</a:t>
            </a:r>
          </a:p>
        </p:txBody>
      </p:sp>
      <p:sp>
        <p:nvSpPr>
          <p:cNvPr id="3" name="TextBox 2">
            <a:extLst>
              <a:ext uri="{FF2B5EF4-FFF2-40B4-BE49-F238E27FC236}">
                <a16:creationId xmlns:a16="http://schemas.microsoft.com/office/drawing/2014/main" id="{691971CA-28ED-67C8-AB76-35184A45EEB6}"/>
              </a:ext>
            </a:extLst>
          </p:cNvPr>
          <p:cNvSpPr txBox="1"/>
          <p:nvPr/>
        </p:nvSpPr>
        <p:spPr>
          <a:xfrm>
            <a:off x="541233" y="3251588"/>
            <a:ext cx="7688367" cy="1815882"/>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Obviously, there were as many women around as men during the Viking Age, but a viking is not just someone who lived at that time. What did it mean to be a viking?</a:t>
            </a:r>
          </a:p>
        </p:txBody>
      </p:sp>
      <p:pic>
        <p:nvPicPr>
          <p:cNvPr id="4" name="Picture 3">
            <a:extLst>
              <a:ext uri="{FF2B5EF4-FFF2-40B4-BE49-F238E27FC236}">
                <a16:creationId xmlns:a16="http://schemas.microsoft.com/office/drawing/2014/main" id="{6936AE8C-7C7F-C215-0EAB-5564D001ED59}"/>
              </a:ext>
            </a:extLst>
          </p:cNvPr>
          <p:cNvPicPr>
            <a:picLocks noChangeAspect="1"/>
          </p:cNvPicPr>
          <p:nvPr/>
        </p:nvPicPr>
        <p:blipFill rotWithShape="1">
          <a:blip r:embed="rId2"/>
          <a:srcRect t="12698"/>
          <a:stretch/>
        </p:blipFill>
        <p:spPr>
          <a:xfrm>
            <a:off x="8889221" y="2081155"/>
            <a:ext cx="2441137" cy="3195161"/>
          </a:xfrm>
          <a:prstGeom prst="ellipse">
            <a:avLst/>
          </a:prstGeom>
        </p:spPr>
      </p:pic>
    </p:spTree>
    <p:extLst>
      <p:ext uri="{BB962C8B-B14F-4D97-AF65-F5344CB8AC3E}">
        <p14:creationId xmlns:p14="http://schemas.microsoft.com/office/powerpoint/2010/main" val="4171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1450258" y="643623"/>
            <a:ext cx="929148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Could Women be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2052141"/>
            <a:ext cx="6390509" cy="584775"/>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The </a:t>
            </a:r>
            <a:r>
              <a:rPr lang="en-GB" sz="3200" b="1" dirty="0" err="1">
                <a:solidFill>
                  <a:srgbClr val="C00000"/>
                </a:solidFill>
                <a:latin typeface="Baskerville Old Face" panose="02020602080505020303" pitchFamily="18" charset="0"/>
              </a:rPr>
              <a:t>Birka</a:t>
            </a:r>
            <a:r>
              <a:rPr lang="en-GB" sz="3200" b="1" dirty="0">
                <a:solidFill>
                  <a:srgbClr val="C00000"/>
                </a:solidFill>
                <a:latin typeface="Baskerville Old Face" panose="02020602080505020303" pitchFamily="18" charset="0"/>
              </a:rPr>
              <a:t> Female Vikings Warrior</a:t>
            </a:r>
          </a:p>
        </p:txBody>
      </p:sp>
      <p:sp>
        <p:nvSpPr>
          <p:cNvPr id="8" name="TextBox 7">
            <a:extLst>
              <a:ext uri="{FF2B5EF4-FFF2-40B4-BE49-F238E27FC236}">
                <a16:creationId xmlns:a16="http://schemas.microsoft.com/office/drawing/2014/main" id="{7E6F6D73-1139-365B-2BF6-2115D47607B1}"/>
              </a:ext>
            </a:extLst>
          </p:cNvPr>
          <p:cNvSpPr txBox="1"/>
          <p:nvPr/>
        </p:nvSpPr>
        <p:spPr>
          <a:xfrm>
            <a:off x="541232" y="2845105"/>
            <a:ext cx="7245915" cy="2677656"/>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A viking grave filled with goods associated with elite warriors like swords, horses, shields, axes and game boards (to represent strategy). Originally assumed to be a man, modern tests revealed the body to be a woman’s. Other similar graved have also been found.</a:t>
            </a:r>
          </a:p>
        </p:txBody>
      </p:sp>
      <p:pic>
        <p:nvPicPr>
          <p:cNvPr id="6146" name="Picture 2" descr="undefined">
            <a:extLst>
              <a:ext uri="{FF2B5EF4-FFF2-40B4-BE49-F238E27FC236}">
                <a16:creationId xmlns:a16="http://schemas.microsoft.com/office/drawing/2014/main" id="{230E4769-134C-7613-34BD-FCF15A1FF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953" y="1968553"/>
            <a:ext cx="2736331" cy="44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9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1450258" y="643623"/>
            <a:ext cx="929148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Could Women be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2052141"/>
            <a:ext cx="6390509" cy="584775"/>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Valkyries and Shield-Maidens</a:t>
            </a:r>
          </a:p>
        </p:txBody>
      </p:sp>
      <p:sp>
        <p:nvSpPr>
          <p:cNvPr id="8" name="TextBox 7">
            <a:extLst>
              <a:ext uri="{FF2B5EF4-FFF2-40B4-BE49-F238E27FC236}">
                <a16:creationId xmlns:a16="http://schemas.microsoft.com/office/drawing/2014/main" id="{7E6F6D73-1139-365B-2BF6-2115D47607B1}"/>
              </a:ext>
            </a:extLst>
          </p:cNvPr>
          <p:cNvSpPr txBox="1"/>
          <p:nvPr/>
        </p:nvSpPr>
        <p:spPr>
          <a:xfrm>
            <a:off x="541232" y="2845105"/>
            <a:ext cx="8116071" cy="3108543"/>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The sagas are viking stories, passed down for hundreds of years before eventually being written down in Iceland. In them, it is quite common to see women warriors (called shield-maidens) and Odin himself employed a kind viking angel, called </a:t>
            </a:r>
            <a:r>
              <a:rPr lang="en-GB" sz="2800" b="1" dirty="0" err="1">
                <a:solidFill>
                  <a:srgbClr val="002060"/>
                </a:solidFill>
                <a:latin typeface="Baskerville Old Face" panose="02020602080505020303" pitchFamily="18" charset="0"/>
              </a:rPr>
              <a:t>valkyries</a:t>
            </a:r>
            <a:r>
              <a:rPr lang="en-GB" sz="2800" b="1" dirty="0">
                <a:solidFill>
                  <a:srgbClr val="002060"/>
                </a:solidFill>
                <a:latin typeface="Baskerville Old Face" panose="02020602080505020303" pitchFamily="18" charset="0"/>
              </a:rPr>
              <a:t>, who were great warriors too. Freyja, a Norse Goddess, was also considered a Goddess of War.</a:t>
            </a:r>
          </a:p>
        </p:txBody>
      </p:sp>
      <p:pic>
        <p:nvPicPr>
          <p:cNvPr id="3" name="Picture 2" descr="Valkyrie from Hårby - Wikipedia">
            <a:extLst>
              <a:ext uri="{FF2B5EF4-FFF2-40B4-BE49-F238E27FC236}">
                <a16:creationId xmlns:a16="http://schemas.microsoft.com/office/drawing/2014/main" id="{ED0F0633-6B37-5B33-059C-3C77E37AF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774" y="1648663"/>
            <a:ext cx="2269585" cy="4565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203ACF-4276-2DA1-2FB5-E302ED26E22F}"/>
              </a:ext>
            </a:extLst>
          </p:cNvPr>
          <p:cNvSpPr txBox="1"/>
          <p:nvPr/>
        </p:nvSpPr>
        <p:spPr>
          <a:xfrm>
            <a:off x="3736487" y="5752712"/>
            <a:ext cx="6929283" cy="461665"/>
          </a:xfrm>
          <a:prstGeom prst="rect">
            <a:avLst/>
          </a:prstGeom>
          <a:noFill/>
        </p:spPr>
        <p:txBody>
          <a:bodyPr wrap="square" rtlCol="0">
            <a:spAutoFit/>
          </a:bodyPr>
          <a:lstStyle/>
          <a:p>
            <a:pPr algn="r"/>
            <a:r>
              <a:rPr lang="en-GB" sz="2400" b="1" dirty="0">
                <a:solidFill>
                  <a:srgbClr val="C00000"/>
                </a:solidFill>
                <a:latin typeface="Baskerville Old Face" panose="02020602080505020303" pitchFamily="18" charset="0"/>
              </a:rPr>
              <a:t>An Ancient Norse sculpture, probably of a valkyrie.</a:t>
            </a:r>
          </a:p>
        </p:txBody>
      </p:sp>
    </p:spTree>
    <p:extLst>
      <p:ext uri="{BB962C8B-B14F-4D97-AF65-F5344CB8AC3E}">
        <p14:creationId xmlns:p14="http://schemas.microsoft.com/office/powerpoint/2010/main" val="3245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1450258" y="643623"/>
            <a:ext cx="929148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Could Women be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2052141"/>
            <a:ext cx="6390509" cy="584775"/>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Accounts from Others</a:t>
            </a:r>
          </a:p>
        </p:txBody>
      </p:sp>
      <p:sp>
        <p:nvSpPr>
          <p:cNvPr id="8" name="TextBox 7">
            <a:extLst>
              <a:ext uri="{FF2B5EF4-FFF2-40B4-BE49-F238E27FC236}">
                <a16:creationId xmlns:a16="http://schemas.microsoft.com/office/drawing/2014/main" id="{7E6F6D73-1139-365B-2BF6-2115D47607B1}"/>
              </a:ext>
            </a:extLst>
          </p:cNvPr>
          <p:cNvSpPr txBox="1"/>
          <p:nvPr/>
        </p:nvSpPr>
        <p:spPr>
          <a:xfrm>
            <a:off x="541232" y="2845105"/>
            <a:ext cx="7245915" cy="3108543"/>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There are also some records from the time from other people who were shocked to find, after a battle, that many of the people they had been fighting against had actually been women. One major example comes from a Byzantine historian, talking about a battle with the Rus (Russian/Ukrainian vikings).</a:t>
            </a:r>
          </a:p>
        </p:txBody>
      </p:sp>
      <p:pic>
        <p:nvPicPr>
          <p:cNvPr id="7170" name="Picture 2" descr="Shield maiden | Saxons Vs Vikings @ Corfe Castle, Dorset. | Mark Whittaker  | Flickr">
            <a:extLst>
              <a:ext uri="{FF2B5EF4-FFF2-40B4-BE49-F238E27FC236}">
                <a16:creationId xmlns:a16="http://schemas.microsoft.com/office/drawing/2014/main" id="{6D95BD85-A378-3F44-36C9-457469834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688" y="2126811"/>
            <a:ext cx="3463908" cy="401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9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1233" y="697045"/>
            <a:ext cx="3254477"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Vikings</a:t>
            </a:r>
          </a:p>
        </p:txBody>
      </p:sp>
      <p:sp>
        <p:nvSpPr>
          <p:cNvPr id="3" name="TextBox 2">
            <a:extLst>
              <a:ext uri="{FF2B5EF4-FFF2-40B4-BE49-F238E27FC236}">
                <a16:creationId xmlns:a16="http://schemas.microsoft.com/office/drawing/2014/main" id="{691971CA-28ED-67C8-AB76-35184A45EEB6}"/>
              </a:ext>
            </a:extLst>
          </p:cNvPr>
          <p:cNvSpPr txBox="1"/>
          <p:nvPr/>
        </p:nvSpPr>
        <p:spPr>
          <a:xfrm>
            <a:off x="565584" y="4545284"/>
            <a:ext cx="11060831" cy="1384995"/>
          </a:xfrm>
          <a:prstGeom prst="rect">
            <a:avLst/>
          </a:prstGeom>
          <a:noFill/>
        </p:spPr>
        <p:txBody>
          <a:bodyPr wrap="square" rtlCol="0">
            <a:spAutoFit/>
          </a:bodyPr>
          <a:lstStyle/>
          <a:p>
            <a:pPr algn="ctr"/>
            <a:r>
              <a:rPr lang="en-GB" sz="2800" b="1" dirty="0" err="1">
                <a:solidFill>
                  <a:srgbClr val="C00000"/>
                </a:solidFill>
                <a:latin typeface="Baskerville Old Face" panose="02020602080505020303" pitchFamily="18" charset="0"/>
              </a:rPr>
              <a:t>Vikingr</a:t>
            </a:r>
            <a:r>
              <a:rPr lang="en-GB" sz="2800" b="1" dirty="0">
                <a:solidFill>
                  <a:srgbClr val="C00000"/>
                </a:solidFill>
                <a:latin typeface="Baskerville Old Face" panose="02020602080505020303" pitchFamily="18" charset="0"/>
              </a:rPr>
              <a:t> (viking) literally meant raider or pirate, so picture your stereotypical image of a viking, and you’re not too far off (still no horned helmets, though!)</a:t>
            </a:r>
          </a:p>
          <a:p>
            <a:pPr algn="ctr"/>
            <a:r>
              <a:rPr lang="en-GB" sz="2800" b="1" dirty="0">
                <a:solidFill>
                  <a:srgbClr val="C00000"/>
                </a:solidFill>
                <a:latin typeface="Baskerville Old Face" panose="02020602080505020303" pitchFamily="18" charset="0"/>
              </a:rPr>
              <a:t>They were the people who raided towns to steal treasure, people and land.</a:t>
            </a:r>
          </a:p>
        </p:txBody>
      </p:sp>
      <p:pic>
        <p:nvPicPr>
          <p:cNvPr id="6" name="Picture 5">
            <a:extLst>
              <a:ext uri="{FF2B5EF4-FFF2-40B4-BE49-F238E27FC236}">
                <a16:creationId xmlns:a16="http://schemas.microsoft.com/office/drawing/2014/main" id="{C9CC3C23-A332-AF7B-1DB4-49269CD300E8}"/>
              </a:ext>
            </a:extLst>
          </p:cNvPr>
          <p:cNvPicPr>
            <a:picLocks noChangeAspect="1"/>
          </p:cNvPicPr>
          <p:nvPr/>
        </p:nvPicPr>
        <p:blipFill>
          <a:blip r:embed="rId2"/>
          <a:stretch>
            <a:fillRect/>
          </a:stretch>
        </p:blipFill>
        <p:spPr>
          <a:xfrm>
            <a:off x="476040" y="1931268"/>
            <a:ext cx="8466628" cy="2503177"/>
          </a:xfrm>
          <a:prstGeom prst="rect">
            <a:avLst/>
          </a:prstGeom>
        </p:spPr>
      </p:pic>
      <p:pic>
        <p:nvPicPr>
          <p:cNvPr id="1026" name="Picture 2" descr="Pursuit of Vikings | Artiom P | Flickr">
            <a:extLst>
              <a:ext uri="{FF2B5EF4-FFF2-40B4-BE49-F238E27FC236}">
                <a16:creationId xmlns:a16="http://schemas.microsoft.com/office/drawing/2014/main" id="{41F64068-F2C5-284C-5795-C524EC6A1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447" y="927721"/>
            <a:ext cx="3337570" cy="250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1450258" y="643623"/>
            <a:ext cx="929148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Could Women be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36532" y="2094566"/>
            <a:ext cx="8018178" cy="2062103"/>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So what about female vikings? Did women go out on raids and fight in battle? Or did they look after the home and the farm while the men were away? </a:t>
            </a:r>
          </a:p>
        </p:txBody>
      </p:sp>
      <p:sp>
        <p:nvSpPr>
          <p:cNvPr id="3" name="TextBox 2">
            <a:extLst>
              <a:ext uri="{FF2B5EF4-FFF2-40B4-BE49-F238E27FC236}">
                <a16:creationId xmlns:a16="http://schemas.microsoft.com/office/drawing/2014/main" id="{691971CA-28ED-67C8-AB76-35184A45EEB6}"/>
              </a:ext>
            </a:extLst>
          </p:cNvPr>
          <p:cNvSpPr txBox="1"/>
          <p:nvPr/>
        </p:nvSpPr>
        <p:spPr>
          <a:xfrm>
            <a:off x="666950" y="4629985"/>
            <a:ext cx="5271659"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Well…it’s complicated.</a:t>
            </a:r>
          </a:p>
        </p:txBody>
      </p:sp>
      <p:pic>
        <p:nvPicPr>
          <p:cNvPr id="4" name="Picture 3">
            <a:extLst>
              <a:ext uri="{FF2B5EF4-FFF2-40B4-BE49-F238E27FC236}">
                <a16:creationId xmlns:a16="http://schemas.microsoft.com/office/drawing/2014/main" id="{6936AE8C-7C7F-C215-0EAB-5564D001ED59}"/>
              </a:ext>
            </a:extLst>
          </p:cNvPr>
          <p:cNvPicPr>
            <a:picLocks noChangeAspect="1"/>
          </p:cNvPicPr>
          <p:nvPr/>
        </p:nvPicPr>
        <p:blipFill rotWithShape="1">
          <a:blip r:embed="rId2"/>
          <a:srcRect t="12698"/>
          <a:stretch/>
        </p:blipFill>
        <p:spPr>
          <a:xfrm>
            <a:off x="8889221" y="2081155"/>
            <a:ext cx="2441137" cy="3195161"/>
          </a:xfrm>
          <a:prstGeom prst="ellipse">
            <a:avLst/>
          </a:prstGeom>
        </p:spPr>
      </p:pic>
    </p:spTree>
    <p:extLst>
      <p:ext uri="{BB962C8B-B14F-4D97-AF65-F5344CB8AC3E}">
        <p14:creationId xmlns:p14="http://schemas.microsoft.com/office/powerpoint/2010/main" val="383303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91493" y="674741"/>
            <a:ext cx="2694039"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task</a:t>
            </a:r>
          </a:p>
        </p:txBody>
      </p:sp>
      <p:sp>
        <p:nvSpPr>
          <p:cNvPr id="14" name="TextBox 13">
            <a:extLst>
              <a:ext uri="{FF2B5EF4-FFF2-40B4-BE49-F238E27FC236}">
                <a16:creationId xmlns:a16="http://schemas.microsoft.com/office/drawing/2014/main" id="{4599D083-B3D3-0CED-D77F-08420ED84743}"/>
              </a:ext>
            </a:extLst>
          </p:cNvPr>
          <p:cNvSpPr txBox="1"/>
          <p:nvPr/>
        </p:nvSpPr>
        <p:spPr>
          <a:xfrm>
            <a:off x="3410918" y="2114376"/>
            <a:ext cx="8018178" cy="4031873"/>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You are a historian. You have been tasked to answer a question about history that no one has properly answered before – say, could women be vikings? The internet and books won’t be much help because no one agrees on what is true? You have to go back to the primary sources. Can you come up with ways to find out how people lived a thousand years ago?</a:t>
            </a:r>
          </a:p>
        </p:txBody>
      </p:sp>
      <p:pic>
        <p:nvPicPr>
          <p:cNvPr id="2050" name="Picture 2" descr="Plain Black Question Mark transparent PNG - StickPNG">
            <a:extLst>
              <a:ext uri="{FF2B5EF4-FFF2-40B4-BE49-F238E27FC236}">
                <a16:creationId xmlns:a16="http://schemas.microsoft.com/office/drawing/2014/main" id="{E2EDE18E-F93D-2584-DF3A-D5A1FEAF3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32" y="2134503"/>
            <a:ext cx="3033806" cy="3033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1971CA-28ED-67C8-AB76-35184A45EEB6}"/>
              </a:ext>
            </a:extLst>
          </p:cNvPr>
          <p:cNvSpPr txBox="1"/>
          <p:nvPr/>
        </p:nvSpPr>
        <p:spPr>
          <a:xfrm>
            <a:off x="5897096" y="951739"/>
            <a:ext cx="5271659"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What  is a primary source?</a:t>
            </a:r>
          </a:p>
        </p:txBody>
      </p:sp>
      <p:sp>
        <p:nvSpPr>
          <p:cNvPr id="5" name="Oval 4">
            <a:extLst>
              <a:ext uri="{FF2B5EF4-FFF2-40B4-BE49-F238E27FC236}">
                <a16:creationId xmlns:a16="http://schemas.microsoft.com/office/drawing/2014/main" id="{E1BDFE8F-78E0-BD49-FBB4-3EB671B8B1A8}"/>
              </a:ext>
            </a:extLst>
          </p:cNvPr>
          <p:cNvSpPr/>
          <p:nvPr/>
        </p:nvSpPr>
        <p:spPr>
          <a:xfrm>
            <a:off x="265027" y="3475197"/>
            <a:ext cx="3020505" cy="2556894"/>
          </a:xfrm>
          <a:prstGeom prst="ellipse">
            <a:avLst/>
          </a:prstGeom>
          <a:ln w="38100">
            <a:solidFill>
              <a:srgbClr val="572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405CC70-43F7-E596-8D04-EEA5119CC1FA}"/>
              </a:ext>
            </a:extLst>
          </p:cNvPr>
          <p:cNvSpPr txBox="1"/>
          <p:nvPr/>
        </p:nvSpPr>
        <p:spPr>
          <a:xfrm rot="20985212">
            <a:off x="567597" y="3771049"/>
            <a:ext cx="2415363" cy="2246769"/>
          </a:xfrm>
          <a:prstGeom prst="rect">
            <a:avLst/>
          </a:prstGeom>
          <a:noFill/>
        </p:spPr>
        <p:txBody>
          <a:bodyPr wrap="square" rtlCol="0">
            <a:spAutoFit/>
          </a:bodyPr>
          <a:lstStyle/>
          <a:p>
            <a:pPr algn="ctr"/>
            <a:r>
              <a:rPr lang="en-GB" sz="2000" b="1" dirty="0">
                <a:solidFill>
                  <a:srgbClr val="FFC000"/>
                </a:solidFill>
                <a:latin typeface="Comic Sans MS" panose="030F0702030302020204" pitchFamily="66" charset="0"/>
              </a:rPr>
              <a:t>A primary source is information someone or something that was there for the event. E.g. a diary.</a:t>
            </a:r>
          </a:p>
        </p:txBody>
      </p:sp>
      <p:sp>
        <p:nvSpPr>
          <p:cNvPr id="8" name="Oval 7">
            <a:extLst>
              <a:ext uri="{FF2B5EF4-FFF2-40B4-BE49-F238E27FC236}">
                <a16:creationId xmlns:a16="http://schemas.microsoft.com/office/drawing/2014/main" id="{DEB2DA12-2898-65CC-ACD0-D57830E9B0AB}"/>
              </a:ext>
            </a:extLst>
          </p:cNvPr>
          <p:cNvSpPr/>
          <p:nvPr/>
        </p:nvSpPr>
        <p:spPr>
          <a:xfrm>
            <a:off x="3054009" y="332308"/>
            <a:ext cx="3020505" cy="2556894"/>
          </a:xfrm>
          <a:prstGeom prst="ellipse">
            <a:avLst/>
          </a:prstGeom>
          <a:ln w="38100">
            <a:solidFill>
              <a:srgbClr val="572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2C57ECC-E3CA-D632-F2B3-27B2111BFD63}"/>
              </a:ext>
            </a:extLst>
          </p:cNvPr>
          <p:cNvSpPr txBox="1"/>
          <p:nvPr/>
        </p:nvSpPr>
        <p:spPr>
          <a:xfrm rot="20985212">
            <a:off x="3289390" y="646013"/>
            <a:ext cx="2549744" cy="2031325"/>
          </a:xfrm>
          <a:prstGeom prst="rect">
            <a:avLst/>
          </a:prstGeom>
          <a:noFill/>
        </p:spPr>
        <p:txBody>
          <a:bodyPr wrap="square" rtlCol="0">
            <a:spAutoFit/>
          </a:bodyPr>
          <a:lstStyle/>
          <a:p>
            <a:pPr algn="ctr"/>
            <a:r>
              <a:rPr lang="en-GB" b="1" dirty="0">
                <a:solidFill>
                  <a:srgbClr val="FFC000"/>
                </a:solidFill>
                <a:latin typeface="Comic Sans MS" panose="030F0702030302020204" pitchFamily="66" charset="0"/>
              </a:rPr>
              <a:t>A secondary source is information from someone who has learned it from someone or something else. E.g. a history book.</a:t>
            </a:r>
          </a:p>
        </p:txBody>
      </p:sp>
    </p:spTree>
    <p:extLst>
      <p:ext uri="{BB962C8B-B14F-4D97-AF65-F5344CB8AC3E}">
        <p14:creationId xmlns:p14="http://schemas.microsoft.com/office/powerpoint/2010/main" val="30306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314732" y="711751"/>
            <a:ext cx="10962989"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How do we know about the past?</a:t>
            </a:r>
          </a:p>
        </p:txBody>
      </p:sp>
      <p:sp>
        <p:nvSpPr>
          <p:cNvPr id="14" name="TextBox 13">
            <a:extLst>
              <a:ext uri="{FF2B5EF4-FFF2-40B4-BE49-F238E27FC236}">
                <a16:creationId xmlns:a16="http://schemas.microsoft.com/office/drawing/2014/main" id="{4599D083-B3D3-0CED-D77F-08420ED84743}"/>
              </a:ext>
            </a:extLst>
          </p:cNvPr>
          <p:cNvSpPr txBox="1"/>
          <p:nvPr/>
        </p:nvSpPr>
        <p:spPr>
          <a:xfrm>
            <a:off x="839904" y="2055382"/>
            <a:ext cx="10437817" cy="1477328"/>
          </a:xfrm>
          <a:prstGeom prst="rect">
            <a:avLst/>
          </a:prstGeom>
          <a:noFill/>
        </p:spPr>
        <p:txBody>
          <a:bodyPr wrap="square" rtlCol="0">
            <a:spAutoFit/>
          </a:bodyPr>
          <a:lstStyle/>
          <a:p>
            <a:pPr algn="ctr"/>
            <a:r>
              <a:rPr lang="en-GB" sz="3000" b="1" dirty="0">
                <a:solidFill>
                  <a:srgbClr val="C00000"/>
                </a:solidFill>
                <a:latin typeface="Baskerville Old Face" panose="02020602080505020303" pitchFamily="18" charset="0"/>
              </a:rPr>
              <a:t>Straight away, the vikings give us a problem because they very rarely wrote anything down. We have hardly any Ancient Norse Texts from the time. So we have to rely on:</a:t>
            </a:r>
          </a:p>
        </p:txBody>
      </p:sp>
      <p:sp>
        <p:nvSpPr>
          <p:cNvPr id="4" name="TextBox 3">
            <a:extLst>
              <a:ext uri="{FF2B5EF4-FFF2-40B4-BE49-F238E27FC236}">
                <a16:creationId xmlns:a16="http://schemas.microsoft.com/office/drawing/2014/main" id="{C5BD8AF1-0047-5FDE-8EB3-F8A75C180C02}"/>
              </a:ext>
            </a:extLst>
          </p:cNvPr>
          <p:cNvSpPr txBox="1"/>
          <p:nvPr/>
        </p:nvSpPr>
        <p:spPr>
          <a:xfrm>
            <a:off x="548964" y="4008141"/>
            <a:ext cx="4259010" cy="1200329"/>
          </a:xfrm>
          <a:prstGeom prst="rect">
            <a:avLst/>
          </a:prstGeom>
          <a:noFill/>
        </p:spPr>
        <p:txBody>
          <a:bodyPr wrap="square" rtlCol="0">
            <a:spAutoFit/>
          </a:bodyPr>
          <a:lstStyle/>
          <a:p>
            <a:pPr algn="ctr"/>
            <a:r>
              <a:rPr lang="en-GB" sz="3600" b="1" dirty="0">
                <a:solidFill>
                  <a:srgbClr val="002060"/>
                </a:solidFill>
                <a:latin typeface="Baskerville Old Face" panose="02020602080505020303" pitchFamily="18" charset="0"/>
              </a:rPr>
              <a:t>Accounts from others at the time</a:t>
            </a:r>
          </a:p>
        </p:txBody>
      </p:sp>
      <p:sp>
        <p:nvSpPr>
          <p:cNvPr id="6" name="TextBox 5">
            <a:extLst>
              <a:ext uri="{FF2B5EF4-FFF2-40B4-BE49-F238E27FC236}">
                <a16:creationId xmlns:a16="http://schemas.microsoft.com/office/drawing/2014/main" id="{5E432568-9B44-A9E8-4073-831D0C46E7C1}"/>
              </a:ext>
            </a:extLst>
          </p:cNvPr>
          <p:cNvSpPr txBox="1"/>
          <p:nvPr/>
        </p:nvSpPr>
        <p:spPr>
          <a:xfrm>
            <a:off x="4332856" y="4982440"/>
            <a:ext cx="2926740" cy="646331"/>
          </a:xfrm>
          <a:prstGeom prst="rect">
            <a:avLst/>
          </a:prstGeom>
          <a:noFill/>
        </p:spPr>
        <p:txBody>
          <a:bodyPr wrap="square" rtlCol="0">
            <a:spAutoFit/>
          </a:bodyPr>
          <a:lstStyle/>
          <a:p>
            <a:pPr algn="ctr"/>
            <a:r>
              <a:rPr lang="en-GB" sz="3600" b="1" dirty="0">
                <a:solidFill>
                  <a:srgbClr val="002060"/>
                </a:solidFill>
                <a:latin typeface="Baskerville Old Face" panose="02020602080505020303" pitchFamily="18" charset="0"/>
              </a:rPr>
              <a:t>Archaeology</a:t>
            </a:r>
          </a:p>
        </p:txBody>
      </p:sp>
      <p:sp>
        <p:nvSpPr>
          <p:cNvPr id="8" name="TextBox 7">
            <a:extLst>
              <a:ext uri="{FF2B5EF4-FFF2-40B4-BE49-F238E27FC236}">
                <a16:creationId xmlns:a16="http://schemas.microsoft.com/office/drawing/2014/main" id="{54838C8C-E9E6-4F5A-0241-24065F529CC0}"/>
              </a:ext>
            </a:extLst>
          </p:cNvPr>
          <p:cNvSpPr txBox="1"/>
          <p:nvPr/>
        </p:nvSpPr>
        <p:spPr>
          <a:xfrm>
            <a:off x="7502013" y="3961974"/>
            <a:ext cx="2926740" cy="646331"/>
          </a:xfrm>
          <a:prstGeom prst="rect">
            <a:avLst/>
          </a:prstGeom>
          <a:noFill/>
        </p:spPr>
        <p:txBody>
          <a:bodyPr wrap="square" rtlCol="0">
            <a:spAutoFit/>
          </a:bodyPr>
          <a:lstStyle/>
          <a:p>
            <a:pPr algn="ctr"/>
            <a:r>
              <a:rPr lang="en-GB" sz="3600" b="1" dirty="0">
                <a:solidFill>
                  <a:srgbClr val="002060"/>
                </a:solidFill>
                <a:latin typeface="Baskerville Old Face" panose="02020602080505020303" pitchFamily="18" charset="0"/>
              </a:rPr>
              <a:t>Oral History</a:t>
            </a:r>
          </a:p>
        </p:txBody>
      </p:sp>
      <p:sp>
        <p:nvSpPr>
          <p:cNvPr id="9" name="TextBox 8">
            <a:extLst>
              <a:ext uri="{FF2B5EF4-FFF2-40B4-BE49-F238E27FC236}">
                <a16:creationId xmlns:a16="http://schemas.microsoft.com/office/drawing/2014/main" id="{6E56AE40-7633-2D14-44F9-FFEC4945B583}"/>
              </a:ext>
            </a:extLst>
          </p:cNvPr>
          <p:cNvSpPr txBox="1"/>
          <p:nvPr/>
        </p:nvSpPr>
        <p:spPr>
          <a:xfrm>
            <a:off x="7801897" y="5449655"/>
            <a:ext cx="2926740" cy="646331"/>
          </a:xfrm>
          <a:prstGeom prst="rect">
            <a:avLst/>
          </a:prstGeom>
          <a:noFill/>
        </p:spPr>
        <p:txBody>
          <a:bodyPr wrap="square" rtlCol="0">
            <a:spAutoFit/>
          </a:bodyPr>
          <a:lstStyle/>
          <a:p>
            <a:pPr algn="ctr"/>
            <a:r>
              <a:rPr lang="en-GB" sz="3600" b="1" dirty="0">
                <a:solidFill>
                  <a:srgbClr val="002060"/>
                </a:solidFill>
                <a:latin typeface="Baskerville Old Face" panose="02020602080505020303" pitchFamily="18" charset="0"/>
              </a:rPr>
              <a:t>Artwork</a:t>
            </a:r>
          </a:p>
        </p:txBody>
      </p:sp>
      <p:sp>
        <p:nvSpPr>
          <p:cNvPr id="10" name="TextBox 9">
            <a:extLst>
              <a:ext uri="{FF2B5EF4-FFF2-40B4-BE49-F238E27FC236}">
                <a16:creationId xmlns:a16="http://schemas.microsoft.com/office/drawing/2014/main" id="{1C86ACB4-AA56-8F17-CE49-97D5722784E0}"/>
              </a:ext>
            </a:extLst>
          </p:cNvPr>
          <p:cNvSpPr txBox="1"/>
          <p:nvPr/>
        </p:nvSpPr>
        <p:spPr>
          <a:xfrm>
            <a:off x="1774722" y="5623658"/>
            <a:ext cx="2926740" cy="646331"/>
          </a:xfrm>
          <a:prstGeom prst="rect">
            <a:avLst/>
          </a:prstGeom>
          <a:noFill/>
        </p:spPr>
        <p:txBody>
          <a:bodyPr wrap="square" rtlCol="0">
            <a:spAutoFit/>
          </a:bodyPr>
          <a:lstStyle/>
          <a:p>
            <a:pPr algn="ctr"/>
            <a:r>
              <a:rPr lang="en-GB" sz="3600" b="1" dirty="0">
                <a:solidFill>
                  <a:srgbClr val="002060"/>
                </a:solidFill>
                <a:latin typeface="Baskerville Old Face" panose="02020602080505020303" pitchFamily="18" charset="0"/>
              </a:rPr>
              <a:t>Science</a:t>
            </a:r>
          </a:p>
        </p:txBody>
      </p:sp>
    </p:spTree>
    <p:extLst>
      <p:ext uri="{BB962C8B-B14F-4D97-AF65-F5344CB8AC3E}">
        <p14:creationId xmlns:p14="http://schemas.microsoft.com/office/powerpoint/2010/main" val="20395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314732" y="711751"/>
            <a:ext cx="10962989"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How do we know about the past?</a:t>
            </a:r>
          </a:p>
        </p:txBody>
      </p:sp>
      <p:sp>
        <p:nvSpPr>
          <p:cNvPr id="4" name="TextBox 3">
            <a:extLst>
              <a:ext uri="{FF2B5EF4-FFF2-40B4-BE49-F238E27FC236}">
                <a16:creationId xmlns:a16="http://schemas.microsoft.com/office/drawing/2014/main" id="{C5BD8AF1-0047-5FDE-8EB3-F8A75C180C02}"/>
              </a:ext>
            </a:extLst>
          </p:cNvPr>
          <p:cNvSpPr txBox="1"/>
          <p:nvPr/>
        </p:nvSpPr>
        <p:spPr>
          <a:xfrm>
            <a:off x="442452" y="1932464"/>
            <a:ext cx="3613354" cy="1077218"/>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Accounts from others at the time</a:t>
            </a:r>
          </a:p>
        </p:txBody>
      </p:sp>
      <p:sp>
        <p:nvSpPr>
          <p:cNvPr id="6" name="TextBox 5">
            <a:extLst>
              <a:ext uri="{FF2B5EF4-FFF2-40B4-BE49-F238E27FC236}">
                <a16:creationId xmlns:a16="http://schemas.microsoft.com/office/drawing/2014/main" id="{5E432568-9B44-A9E8-4073-831D0C46E7C1}"/>
              </a:ext>
            </a:extLst>
          </p:cNvPr>
          <p:cNvSpPr txBox="1"/>
          <p:nvPr/>
        </p:nvSpPr>
        <p:spPr>
          <a:xfrm>
            <a:off x="442452" y="3203816"/>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Archaeology</a:t>
            </a:r>
          </a:p>
        </p:txBody>
      </p:sp>
      <p:sp>
        <p:nvSpPr>
          <p:cNvPr id="8" name="TextBox 7">
            <a:extLst>
              <a:ext uri="{FF2B5EF4-FFF2-40B4-BE49-F238E27FC236}">
                <a16:creationId xmlns:a16="http://schemas.microsoft.com/office/drawing/2014/main" id="{54838C8C-E9E6-4F5A-0241-24065F529CC0}"/>
              </a:ext>
            </a:extLst>
          </p:cNvPr>
          <p:cNvSpPr txBox="1"/>
          <p:nvPr/>
        </p:nvSpPr>
        <p:spPr>
          <a:xfrm>
            <a:off x="442452" y="3987703"/>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Oral History</a:t>
            </a:r>
          </a:p>
        </p:txBody>
      </p:sp>
      <p:sp>
        <p:nvSpPr>
          <p:cNvPr id="9" name="TextBox 8">
            <a:extLst>
              <a:ext uri="{FF2B5EF4-FFF2-40B4-BE49-F238E27FC236}">
                <a16:creationId xmlns:a16="http://schemas.microsoft.com/office/drawing/2014/main" id="{6E56AE40-7633-2D14-44F9-FFEC4945B583}"/>
              </a:ext>
            </a:extLst>
          </p:cNvPr>
          <p:cNvSpPr txBox="1"/>
          <p:nvPr/>
        </p:nvSpPr>
        <p:spPr>
          <a:xfrm>
            <a:off x="442452" y="4843043"/>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Artwork</a:t>
            </a:r>
          </a:p>
        </p:txBody>
      </p:sp>
      <p:sp>
        <p:nvSpPr>
          <p:cNvPr id="10" name="TextBox 9">
            <a:extLst>
              <a:ext uri="{FF2B5EF4-FFF2-40B4-BE49-F238E27FC236}">
                <a16:creationId xmlns:a16="http://schemas.microsoft.com/office/drawing/2014/main" id="{1C86ACB4-AA56-8F17-CE49-97D5722784E0}"/>
              </a:ext>
            </a:extLst>
          </p:cNvPr>
          <p:cNvSpPr txBox="1"/>
          <p:nvPr/>
        </p:nvSpPr>
        <p:spPr>
          <a:xfrm>
            <a:off x="442452" y="5597078"/>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Science</a:t>
            </a:r>
          </a:p>
        </p:txBody>
      </p:sp>
      <p:sp>
        <p:nvSpPr>
          <p:cNvPr id="3" name="TextBox 2">
            <a:extLst>
              <a:ext uri="{FF2B5EF4-FFF2-40B4-BE49-F238E27FC236}">
                <a16:creationId xmlns:a16="http://schemas.microsoft.com/office/drawing/2014/main" id="{9CB8C86A-828A-004F-401C-32BCB9BBCFBD}"/>
              </a:ext>
            </a:extLst>
          </p:cNvPr>
          <p:cNvSpPr txBox="1"/>
          <p:nvPr/>
        </p:nvSpPr>
        <p:spPr>
          <a:xfrm>
            <a:off x="4012272" y="1928102"/>
            <a:ext cx="7737276" cy="830997"/>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Vikings didn’t write much down at the time but others did and some of the visited, lived with or fought against the vikings.</a:t>
            </a:r>
          </a:p>
        </p:txBody>
      </p:sp>
      <p:sp>
        <p:nvSpPr>
          <p:cNvPr id="5" name="TextBox 4">
            <a:extLst>
              <a:ext uri="{FF2B5EF4-FFF2-40B4-BE49-F238E27FC236}">
                <a16:creationId xmlns:a16="http://schemas.microsoft.com/office/drawing/2014/main" id="{4F68A69D-E935-16EA-101D-A3EF1EAD0C3E}"/>
              </a:ext>
            </a:extLst>
          </p:cNvPr>
          <p:cNvSpPr txBox="1"/>
          <p:nvPr/>
        </p:nvSpPr>
        <p:spPr>
          <a:xfrm>
            <a:off x="3943095" y="3083194"/>
            <a:ext cx="7929357" cy="830997"/>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Artefacts from the time that we dig up. Grave good are especially useful.</a:t>
            </a:r>
          </a:p>
        </p:txBody>
      </p:sp>
      <p:sp>
        <p:nvSpPr>
          <p:cNvPr id="7" name="TextBox 6">
            <a:extLst>
              <a:ext uri="{FF2B5EF4-FFF2-40B4-BE49-F238E27FC236}">
                <a16:creationId xmlns:a16="http://schemas.microsoft.com/office/drawing/2014/main" id="{1C822908-B98B-3510-C93B-C1927039FB79}"/>
              </a:ext>
            </a:extLst>
          </p:cNvPr>
          <p:cNvSpPr txBox="1"/>
          <p:nvPr/>
        </p:nvSpPr>
        <p:spPr>
          <a:xfrm>
            <a:off x="3943806" y="4009494"/>
            <a:ext cx="7805742" cy="830997"/>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Stories passed down through the generation that are eventually written down.</a:t>
            </a:r>
          </a:p>
        </p:txBody>
      </p:sp>
      <p:sp>
        <p:nvSpPr>
          <p:cNvPr id="11" name="TextBox 10">
            <a:extLst>
              <a:ext uri="{FF2B5EF4-FFF2-40B4-BE49-F238E27FC236}">
                <a16:creationId xmlns:a16="http://schemas.microsoft.com/office/drawing/2014/main" id="{2E99C44D-2131-41B6-6170-5C949CC60BC6}"/>
              </a:ext>
            </a:extLst>
          </p:cNvPr>
          <p:cNvSpPr txBox="1"/>
          <p:nvPr/>
        </p:nvSpPr>
        <p:spPr>
          <a:xfrm>
            <a:off x="3943095" y="4976018"/>
            <a:ext cx="7334626" cy="461665"/>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Runestones, carvings, models and other art.</a:t>
            </a:r>
          </a:p>
        </p:txBody>
      </p:sp>
      <p:sp>
        <p:nvSpPr>
          <p:cNvPr id="12" name="TextBox 11">
            <a:extLst>
              <a:ext uri="{FF2B5EF4-FFF2-40B4-BE49-F238E27FC236}">
                <a16:creationId xmlns:a16="http://schemas.microsoft.com/office/drawing/2014/main" id="{187E0260-D985-C363-16A0-13F2DD60DDD1}"/>
              </a:ext>
            </a:extLst>
          </p:cNvPr>
          <p:cNvSpPr txBox="1"/>
          <p:nvPr/>
        </p:nvSpPr>
        <p:spPr>
          <a:xfrm>
            <a:off x="4012272" y="5689847"/>
            <a:ext cx="4276322" cy="461665"/>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Carbon dating, DNA tests etc.</a:t>
            </a:r>
          </a:p>
        </p:txBody>
      </p:sp>
      <p:pic>
        <p:nvPicPr>
          <p:cNvPr id="4098" name="Picture 2" descr="Valkyrie from Hårby - Wikipedia">
            <a:extLst>
              <a:ext uri="{FF2B5EF4-FFF2-40B4-BE49-F238E27FC236}">
                <a16:creationId xmlns:a16="http://schemas.microsoft.com/office/drawing/2014/main" id="{161A44CB-583A-63AE-EF21-26CC09E76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076" y="4384717"/>
            <a:ext cx="1148574" cy="231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1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442452" y="709318"/>
            <a:ext cx="537814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Problems</a:t>
            </a:r>
          </a:p>
        </p:txBody>
      </p:sp>
      <p:sp>
        <p:nvSpPr>
          <p:cNvPr id="4" name="TextBox 3">
            <a:extLst>
              <a:ext uri="{FF2B5EF4-FFF2-40B4-BE49-F238E27FC236}">
                <a16:creationId xmlns:a16="http://schemas.microsoft.com/office/drawing/2014/main" id="{C5BD8AF1-0047-5FDE-8EB3-F8A75C180C02}"/>
              </a:ext>
            </a:extLst>
          </p:cNvPr>
          <p:cNvSpPr txBox="1"/>
          <p:nvPr/>
        </p:nvSpPr>
        <p:spPr>
          <a:xfrm>
            <a:off x="442452" y="1932464"/>
            <a:ext cx="3613354" cy="1077218"/>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Accounts from others at the time</a:t>
            </a:r>
          </a:p>
        </p:txBody>
      </p:sp>
      <p:sp>
        <p:nvSpPr>
          <p:cNvPr id="6" name="TextBox 5">
            <a:extLst>
              <a:ext uri="{FF2B5EF4-FFF2-40B4-BE49-F238E27FC236}">
                <a16:creationId xmlns:a16="http://schemas.microsoft.com/office/drawing/2014/main" id="{5E432568-9B44-A9E8-4073-831D0C46E7C1}"/>
              </a:ext>
            </a:extLst>
          </p:cNvPr>
          <p:cNvSpPr txBox="1"/>
          <p:nvPr/>
        </p:nvSpPr>
        <p:spPr>
          <a:xfrm>
            <a:off x="442452" y="3203816"/>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Archaeology</a:t>
            </a:r>
          </a:p>
        </p:txBody>
      </p:sp>
      <p:sp>
        <p:nvSpPr>
          <p:cNvPr id="8" name="TextBox 7">
            <a:extLst>
              <a:ext uri="{FF2B5EF4-FFF2-40B4-BE49-F238E27FC236}">
                <a16:creationId xmlns:a16="http://schemas.microsoft.com/office/drawing/2014/main" id="{54838C8C-E9E6-4F5A-0241-24065F529CC0}"/>
              </a:ext>
            </a:extLst>
          </p:cNvPr>
          <p:cNvSpPr txBox="1"/>
          <p:nvPr/>
        </p:nvSpPr>
        <p:spPr>
          <a:xfrm>
            <a:off x="442452" y="3987703"/>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Oral History</a:t>
            </a:r>
          </a:p>
        </p:txBody>
      </p:sp>
      <p:sp>
        <p:nvSpPr>
          <p:cNvPr id="9" name="TextBox 8">
            <a:extLst>
              <a:ext uri="{FF2B5EF4-FFF2-40B4-BE49-F238E27FC236}">
                <a16:creationId xmlns:a16="http://schemas.microsoft.com/office/drawing/2014/main" id="{6E56AE40-7633-2D14-44F9-FFEC4945B583}"/>
              </a:ext>
            </a:extLst>
          </p:cNvPr>
          <p:cNvSpPr txBox="1"/>
          <p:nvPr/>
        </p:nvSpPr>
        <p:spPr>
          <a:xfrm>
            <a:off x="442452" y="4843043"/>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Artwork</a:t>
            </a:r>
          </a:p>
        </p:txBody>
      </p:sp>
      <p:sp>
        <p:nvSpPr>
          <p:cNvPr id="10" name="TextBox 9">
            <a:extLst>
              <a:ext uri="{FF2B5EF4-FFF2-40B4-BE49-F238E27FC236}">
                <a16:creationId xmlns:a16="http://schemas.microsoft.com/office/drawing/2014/main" id="{1C86ACB4-AA56-8F17-CE49-97D5722784E0}"/>
              </a:ext>
            </a:extLst>
          </p:cNvPr>
          <p:cNvSpPr txBox="1"/>
          <p:nvPr/>
        </p:nvSpPr>
        <p:spPr>
          <a:xfrm>
            <a:off x="442452" y="5597078"/>
            <a:ext cx="2926740"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Science</a:t>
            </a:r>
          </a:p>
        </p:txBody>
      </p:sp>
      <p:sp>
        <p:nvSpPr>
          <p:cNvPr id="3" name="TextBox 2">
            <a:extLst>
              <a:ext uri="{FF2B5EF4-FFF2-40B4-BE49-F238E27FC236}">
                <a16:creationId xmlns:a16="http://schemas.microsoft.com/office/drawing/2014/main" id="{9CB8C86A-828A-004F-401C-32BCB9BBCFBD}"/>
              </a:ext>
            </a:extLst>
          </p:cNvPr>
          <p:cNvSpPr txBox="1"/>
          <p:nvPr/>
        </p:nvSpPr>
        <p:spPr>
          <a:xfrm>
            <a:off x="3776712" y="1932464"/>
            <a:ext cx="7929357" cy="830997"/>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(Primary) A lot of these people didn’t like the vikings, so they were biased against them in what they wrote.</a:t>
            </a:r>
          </a:p>
        </p:txBody>
      </p:sp>
      <p:sp>
        <p:nvSpPr>
          <p:cNvPr id="5" name="TextBox 4">
            <a:extLst>
              <a:ext uri="{FF2B5EF4-FFF2-40B4-BE49-F238E27FC236}">
                <a16:creationId xmlns:a16="http://schemas.microsoft.com/office/drawing/2014/main" id="{4F68A69D-E935-16EA-101D-A3EF1EAD0C3E}"/>
              </a:ext>
            </a:extLst>
          </p:cNvPr>
          <p:cNvSpPr txBox="1"/>
          <p:nvPr/>
        </p:nvSpPr>
        <p:spPr>
          <a:xfrm>
            <a:off x="3776713" y="3078954"/>
            <a:ext cx="7972834" cy="830997"/>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(Primary) Who used these things? Why? Can we be sure they are what we think they are?</a:t>
            </a:r>
          </a:p>
        </p:txBody>
      </p:sp>
      <p:sp>
        <p:nvSpPr>
          <p:cNvPr id="7" name="TextBox 6">
            <a:extLst>
              <a:ext uri="{FF2B5EF4-FFF2-40B4-BE49-F238E27FC236}">
                <a16:creationId xmlns:a16="http://schemas.microsoft.com/office/drawing/2014/main" id="{1C822908-B98B-3510-C93B-C1927039FB79}"/>
              </a:ext>
            </a:extLst>
          </p:cNvPr>
          <p:cNvSpPr txBox="1"/>
          <p:nvPr/>
        </p:nvSpPr>
        <p:spPr>
          <a:xfrm>
            <a:off x="3776714" y="4009979"/>
            <a:ext cx="7929356" cy="830997"/>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(Secondary) Stories are changed over time. People forget things or just make them up to make the story better.</a:t>
            </a:r>
          </a:p>
        </p:txBody>
      </p:sp>
      <p:sp>
        <p:nvSpPr>
          <p:cNvPr id="11" name="TextBox 10">
            <a:extLst>
              <a:ext uri="{FF2B5EF4-FFF2-40B4-BE49-F238E27FC236}">
                <a16:creationId xmlns:a16="http://schemas.microsoft.com/office/drawing/2014/main" id="{2E99C44D-2131-41B6-6170-5C949CC60BC6}"/>
              </a:ext>
            </a:extLst>
          </p:cNvPr>
          <p:cNvSpPr txBox="1"/>
          <p:nvPr/>
        </p:nvSpPr>
        <p:spPr>
          <a:xfrm>
            <a:off x="3776714" y="4991360"/>
            <a:ext cx="7972834" cy="830997"/>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(Primary) Things depicted in art </a:t>
            </a:r>
            <a:r>
              <a:rPr lang="en-GB" sz="2400" b="1" dirty="0" err="1">
                <a:solidFill>
                  <a:srgbClr val="C00000"/>
                </a:solidFill>
                <a:latin typeface="Baskerville Old Face" panose="02020602080505020303" pitchFamily="18" charset="0"/>
              </a:rPr>
              <a:t>aren’s</a:t>
            </a:r>
            <a:r>
              <a:rPr lang="en-GB" sz="2400" b="1" dirty="0">
                <a:solidFill>
                  <a:srgbClr val="C00000"/>
                </a:solidFill>
                <a:latin typeface="Baskerville Old Face" panose="02020602080505020303" pitchFamily="18" charset="0"/>
              </a:rPr>
              <a:t> always real. You can draw anything.</a:t>
            </a:r>
          </a:p>
        </p:txBody>
      </p:sp>
      <p:sp>
        <p:nvSpPr>
          <p:cNvPr id="12" name="TextBox 11">
            <a:extLst>
              <a:ext uri="{FF2B5EF4-FFF2-40B4-BE49-F238E27FC236}">
                <a16:creationId xmlns:a16="http://schemas.microsoft.com/office/drawing/2014/main" id="{187E0260-D985-C363-16A0-13F2DD60DDD1}"/>
              </a:ext>
            </a:extLst>
          </p:cNvPr>
          <p:cNvSpPr txBox="1"/>
          <p:nvPr/>
        </p:nvSpPr>
        <p:spPr>
          <a:xfrm>
            <a:off x="3776711" y="5778058"/>
            <a:ext cx="7929355" cy="461665"/>
          </a:xfrm>
          <a:prstGeom prst="rect">
            <a:avLst/>
          </a:prstGeom>
          <a:noFill/>
        </p:spPr>
        <p:txBody>
          <a:bodyPr wrap="square" rtlCol="0">
            <a:spAutoFit/>
          </a:bodyPr>
          <a:lstStyle/>
          <a:p>
            <a:r>
              <a:rPr lang="en-GB" sz="2400" b="1" dirty="0">
                <a:solidFill>
                  <a:srgbClr val="C00000"/>
                </a:solidFill>
                <a:latin typeface="Baskerville Old Face" panose="02020602080505020303" pitchFamily="18" charset="0"/>
              </a:rPr>
              <a:t>(Primary) Context. Can answer what but not why.</a:t>
            </a:r>
          </a:p>
        </p:txBody>
      </p:sp>
    </p:spTree>
    <p:extLst>
      <p:ext uri="{BB962C8B-B14F-4D97-AF65-F5344CB8AC3E}">
        <p14:creationId xmlns:p14="http://schemas.microsoft.com/office/powerpoint/2010/main" val="2744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1450258" y="643623"/>
            <a:ext cx="929148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Could Women be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2052141"/>
            <a:ext cx="8347988" cy="1200329"/>
          </a:xfrm>
          <a:prstGeom prst="rect">
            <a:avLst/>
          </a:prstGeom>
          <a:noFill/>
        </p:spPr>
        <p:txBody>
          <a:bodyPr wrap="square" rtlCol="0">
            <a:spAutoFit/>
          </a:bodyPr>
          <a:lstStyle/>
          <a:p>
            <a:r>
              <a:rPr lang="en-GB" sz="3600" b="1" dirty="0">
                <a:solidFill>
                  <a:srgbClr val="C00000"/>
                </a:solidFill>
                <a:latin typeface="Baskerville Old Face" panose="02020602080505020303" pitchFamily="18" charset="0"/>
              </a:rPr>
              <a:t>So, we’ve kept you waiting long enough. Could women be vikings? </a:t>
            </a:r>
          </a:p>
        </p:txBody>
      </p:sp>
      <p:sp>
        <p:nvSpPr>
          <p:cNvPr id="3" name="TextBox 2">
            <a:extLst>
              <a:ext uri="{FF2B5EF4-FFF2-40B4-BE49-F238E27FC236}">
                <a16:creationId xmlns:a16="http://schemas.microsoft.com/office/drawing/2014/main" id="{691971CA-28ED-67C8-AB76-35184A45EEB6}"/>
              </a:ext>
            </a:extLst>
          </p:cNvPr>
          <p:cNvSpPr txBox="1"/>
          <p:nvPr/>
        </p:nvSpPr>
        <p:spPr>
          <a:xfrm>
            <a:off x="541233" y="3251588"/>
            <a:ext cx="2585425" cy="523220"/>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The answer is…</a:t>
            </a:r>
          </a:p>
        </p:txBody>
      </p:sp>
      <p:pic>
        <p:nvPicPr>
          <p:cNvPr id="4" name="Picture 3">
            <a:extLst>
              <a:ext uri="{FF2B5EF4-FFF2-40B4-BE49-F238E27FC236}">
                <a16:creationId xmlns:a16="http://schemas.microsoft.com/office/drawing/2014/main" id="{6936AE8C-7C7F-C215-0EAB-5564D001ED59}"/>
              </a:ext>
            </a:extLst>
          </p:cNvPr>
          <p:cNvPicPr>
            <a:picLocks noChangeAspect="1"/>
          </p:cNvPicPr>
          <p:nvPr/>
        </p:nvPicPr>
        <p:blipFill rotWithShape="1">
          <a:blip r:embed="rId2"/>
          <a:srcRect t="12698"/>
          <a:stretch/>
        </p:blipFill>
        <p:spPr>
          <a:xfrm>
            <a:off x="8889221" y="2081155"/>
            <a:ext cx="2441137" cy="3195161"/>
          </a:xfrm>
          <a:prstGeom prst="ellipse">
            <a:avLst/>
          </a:prstGeom>
        </p:spPr>
      </p:pic>
      <p:sp>
        <p:nvSpPr>
          <p:cNvPr id="5" name="TextBox 4">
            <a:extLst>
              <a:ext uri="{FF2B5EF4-FFF2-40B4-BE49-F238E27FC236}">
                <a16:creationId xmlns:a16="http://schemas.microsoft.com/office/drawing/2014/main" id="{64BF810D-38AB-82AC-328F-C1D92C2CB3B5}"/>
              </a:ext>
            </a:extLst>
          </p:cNvPr>
          <p:cNvSpPr txBox="1"/>
          <p:nvPr/>
        </p:nvSpPr>
        <p:spPr>
          <a:xfrm>
            <a:off x="3302780" y="3251588"/>
            <a:ext cx="1031928" cy="523220"/>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a:t>
            </a:r>
          </a:p>
        </p:txBody>
      </p:sp>
      <p:sp>
        <p:nvSpPr>
          <p:cNvPr id="6" name="TextBox 5">
            <a:extLst>
              <a:ext uri="{FF2B5EF4-FFF2-40B4-BE49-F238E27FC236}">
                <a16:creationId xmlns:a16="http://schemas.microsoft.com/office/drawing/2014/main" id="{11CBF12D-52F3-FD51-404F-07BB3CF26F79}"/>
              </a:ext>
            </a:extLst>
          </p:cNvPr>
          <p:cNvSpPr txBox="1"/>
          <p:nvPr/>
        </p:nvSpPr>
        <p:spPr>
          <a:xfrm>
            <a:off x="4029657" y="3251588"/>
            <a:ext cx="1031928" cy="523220"/>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a:t>
            </a:r>
          </a:p>
        </p:txBody>
      </p:sp>
      <p:sp>
        <p:nvSpPr>
          <p:cNvPr id="7" name="Rectangle 6">
            <a:extLst>
              <a:ext uri="{FF2B5EF4-FFF2-40B4-BE49-F238E27FC236}">
                <a16:creationId xmlns:a16="http://schemas.microsoft.com/office/drawing/2014/main" id="{A4F2EC1C-A764-95AF-8CF0-03C861E9A4C3}"/>
              </a:ext>
            </a:extLst>
          </p:cNvPr>
          <p:cNvSpPr/>
          <p:nvPr/>
        </p:nvSpPr>
        <p:spPr>
          <a:xfrm>
            <a:off x="2818296" y="4114243"/>
            <a:ext cx="4726615" cy="1446550"/>
          </a:xfrm>
          <a:prstGeom prst="rect">
            <a:avLst/>
          </a:prstGeom>
          <a:noFill/>
        </p:spPr>
        <p:txBody>
          <a:bodyPr wrap="none" lIns="91440" tIns="45720" rIns="91440" bIns="45720">
            <a:spAutoFit/>
          </a:bodyPr>
          <a:lstStyle/>
          <a:p>
            <a:pPr algn="ctr"/>
            <a:r>
              <a:rPr lang="en-US" sz="8800" b="1" cap="none" spc="0" dirty="0">
                <a:ln w="0"/>
                <a:solidFill>
                  <a:schemeClr val="tx1"/>
                </a:solidFill>
                <a:effectLst>
                  <a:outerShdw blurRad="38100" dist="19050" dir="2700000" algn="tl" rotWithShape="0">
                    <a:schemeClr val="dk1">
                      <a:alpha val="40000"/>
                    </a:schemeClr>
                  </a:outerShdw>
                </a:effectLst>
              </a:rPr>
              <a:t>Probably!</a:t>
            </a:r>
          </a:p>
        </p:txBody>
      </p:sp>
    </p:spTree>
    <p:extLst>
      <p:ext uri="{BB962C8B-B14F-4D97-AF65-F5344CB8AC3E}">
        <p14:creationId xmlns:p14="http://schemas.microsoft.com/office/powerpoint/2010/main" val="12557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1450258" y="643623"/>
            <a:ext cx="929148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002060"/>
                </a:solidFill>
                <a:effectLst/>
                <a:latin typeface="Norse" pitchFamily="50" charset="0"/>
              </a:rPr>
              <a:t>Could Women be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2052141"/>
            <a:ext cx="11021502" cy="1569660"/>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This is new history and people are still debating about it. Did any woman ever pick up a sword and try and steal some treasure? Of course. But how common was it? People still disagree.</a:t>
            </a:r>
          </a:p>
        </p:txBody>
      </p:sp>
      <p:sp>
        <p:nvSpPr>
          <p:cNvPr id="8" name="TextBox 7">
            <a:extLst>
              <a:ext uri="{FF2B5EF4-FFF2-40B4-BE49-F238E27FC236}">
                <a16:creationId xmlns:a16="http://schemas.microsoft.com/office/drawing/2014/main" id="{7E6F6D73-1139-365B-2BF6-2115D47607B1}"/>
              </a:ext>
            </a:extLst>
          </p:cNvPr>
          <p:cNvSpPr txBox="1"/>
          <p:nvPr/>
        </p:nvSpPr>
        <p:spPr>
          <a:xfrm>
            <a:off x="541233" y="3959599"/>
            <a:ext cx="11021502" cy="1569660"/>
          </a:xfrm>
          <a:prstGeom prst="rect">
            <a:avLst/>
          </a:prstGeom>
          <a:noFill/>
        </p:spPr>
        <p:txBody>
          <a:bodyPr wrap="square" rtlCol="0">
            <a:spAutoFit/>
          </a:bodyPr>
          <a:lstStyle/>
          <a:p>
            <a:pPr algn="ctr"/>
            <a:r>
              <a:rPr lang="en-GB" sz="3200" b="1" dirty="0">
                <a:solidFill>
                  <a:srgbClr val="002060"/>
                </a:solidFill>
                <a:latin typeface="Baskerville Old Face" panose="02020602080505020303" pitchFamily="18" charset="0"/>
              </a:rPr>
              <a:t>There’s new evidence, though, that it was more common than people used to think, and there were probably quite a lot of female vikings.</a:t>
            </a:r>
          </a:p>
        </p:txBody>
      </p:sp>
    </p:spTree>
    <p:extLst>
      <p:ext uri="{BB962C8B-B14F-4D97-AF65-F5344CB8AC3E}">
        <p14:creationId xmlns:p14="http://schemas.microsoft.com/office/powerpoint/2010/main" val="2027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5528</TotalTime>
  <Words>829</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Baskerville Old Face</vt:lpstr>
      <vt:lpstr>Calibri</vt:lpstr>
      <vt:lpstr>Calibri Light</vt:lpstr>
      <vt:lpstr>Comic Sans MS</vt:lpstr>
      <vt:lpstr>Norse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Wright</dc:creator>
  <cp:lastModifiedBy>Chris Wright</cp:lastModifiedBy>
  <cp:revision>15</cp:revision>
  <dcterms:created xsi:type="dcterms:W3CDTF">2022-09-05T13:08:38Z</dcterms:created>
  <dcterms:modified xsi:type="dcterms:W3CDTF">2023-04-23T13:33:47Z</dcterms:modified>
</cp:coreProperties>
</file>