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1703-E2E6-90D3-0BBE-7CACC8DF8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8FBCBA-2112-FED8-E112-E89FA321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81A6BA-B778-74E9-F56D-CA9014EC8169}"/>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5" name="Footer Placeholder 4">
            <a:extLst>
              <a:ext uri="{FF2B5EF4-FFF2-40B4-BE49-F238E27FC236}">
                <a16:creationId xmlns:a16="http://schemas.microsoft.com/office/drawing/2014/main" id="{538C98F9-B910-03D1-9A97-CE26B169E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EA9AD-4278-1220-B9CA-D35C9B7C91B6}"/>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188936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2F4-5A22-30CB-B29E-08E538CC6C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C17F8-C5A6-774D-5A5A-64299689B5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AEBE4-7F5F-CD92-0EDD-30306CCFD97B}"/>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5" name="Footer Placeholder 4">
            <a:extLst>
              <a:ext uri="{FF2B5EF4-FFF2-40B4-BE49-F238E27FC236}">
                <a16:creationId xmlns:a16="http://schemas.microsoft.com/office/drawing/2014/main" id="{14BE180B-66E9-78B6-FD62-43E5FF7990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19118-3F69-FA1B-1915-2C19B107EB46}"/>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225211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D794F-F77D-CFC4-ADE2-1E7E28E400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5E6462-DCED-242E-5953-BC6C7D4FA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BC51A-1F83-C81B-2517-B743C4281F6D}"/>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5" name="Footer Placeholder 4">
            <a:extLst>
              <a:ext uri="{FF2B5EF4-FFF2-40B4-BE49-F238E27FC236}">
                <a16:creationId xmlns:a16="http://schemas.microsoft.com/office/drawing/2014/main" id="{461A18F2-A55B-1EA6-7758-4E4BDF36A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405F31-3B6C-7E21-D400-8588B3220B08}"/>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320581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8388-D91C-DF6D-49F1-DDD0368D9F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37FA8C-81C8-EC37-6BDF-D5A492735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937BC2-D61F-72CD-C0AD-BCBCB1E8E985}"/>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5" name="Footer Placeholder 4">
            <a:extLst>
              <a:ext uri="{FF2B5EF4-FFF2-40B4-BE49-F238E27FC236}">
                <a16:creationId xmlns:a16="http://schemas.microsoft.com/office/drawing/2014/main" id="{9BD0FA94-6F65-3AFF-7B0A-B231F9B145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5C6188-06FA-6C11-B8A1-5C1A213F14CA}"/>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29364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FC9B-0444-CA64-0E45-C65C6D6CA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9ECBFB-B804-9AFA-CC8C-76DE01259F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20544-5B0A-D5C5-00E7-0F560F65BF61}"/>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5" name="Footer Placeholder 4">
            <a:extLst>
              <a:ext uri="{FF2B5EF4-FFF2-40B4-BE49-F238E27FC236}">
                <a16:creationId xmlns:a16="http://schemas.microsoft.com/office/drawing/2014/main" id="{53923BA5-0C8F-1C41-2606-3DA2B897B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C7E964-C88A-F10B-9182-05CB9CDE2529}"/>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15644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BDF5-CD23-641E-67CE-1C9A35AA58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456F63-7C44-B5A4-FCC4-D28867899C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709A36-F4B5-3EB8-8574-7A8996622A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D10712-562D-79EB-7D2B-454ADD0B12FC}"/>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6" name="Footer Placeholder 5">
            <a:extLst>
              <a:ext uri="{FF2B5EF4-FFF2-40B4-BE49-F238E27FC236}">
                <a16:creationId xmlns:a16="http://schemas.microsoft.com/office/drawing/2014/main" id="{5E542625-A08B-35C0-ADF1-633A97F1BC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A52D5E-7EC2-5080-E902-AA8E72509A8E}"/>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409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71FD-E136-6433-A411-B5C69FFBF2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216E01-0B19-EAC7-2553-7DF1902DE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FBFD9-E6C0-2014-5153-1974C6547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69DF55-43AE-C945-2264-E0EAD7FC1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F0DFC-77A8-B530-E9CB-B161B793F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F8C561-36AD-4F09-B341-962459F973E7}"/>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8" name="Footer Placeholder 7">
            <a:extLst>
              <a:ext uri="{FF2B5EF4-FFF2-40B4-BE49-F238E27FC236}">
                <a16:creationId xmlns:a16="http://schemas.microsoft.com/office/drawing/2014/main" id="{289132F7-D58A-DFC4-37E8-BD17AB1D9A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3C4C84-BD8D-9D18-A2AB-12F703D7853E}"/>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27126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A323-B444-C21B-BFF7-24DE1E163A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9FD5C5-8E3D-E639-E023-ABEFC2F9EBFE}"/>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4" name="Footer Placeholder 3">
            <a:extLst>
              <a:ext uri="{FF2B5EF4-FFF2-40B4-BE49-F238E27FC236}">
                <a16:creationId xmlns:a16="http://schemas.microsoft.com/office/drawing/2014/main" id="{EE046591-DF03-CAE8-35EF-17DA4609BC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F5F057-DCAE-48C6-909E-F9CE633B56F5}"/>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278910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CAA9F-448A-E6D4-8D14-D8F5FAC69578}"/>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3" name="Footer Placeholder 2">
            <a:extLst>
              <a:ext uri="{FF2B5EF4-FFF2-40B4-BE49-F238E27FC236}">
                <a16:creationId xmlns:a16="http://schemas.microsoft.com/office/drawing/2014/main" id="{1160F675-A5B0-68A3-2D3A-495109E9AA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21F435-FA7A-EA7A-9436-E8396B3CE82F}"/>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64045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B72-D044-B5F4-12D9-625FCAC88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9BB6C2-3171-71E4-2CD2-F45E279D97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45796E-95F7-B4EC-C995-E0D9CCD50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950E9-C9DD-C166-59B1-7E250B80A43F}"/>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6" name="Footer Placeholder 5">
            <a:extLst>
              <a:ext uri="{FF2B5EF4-FFF2-40B4-BE49-F238E27FC236}">
                <a16:creationId xmlns:a16="http://schemas.microsoft.com/office/drawing/2014/main" id="{59619A1A-2A22-33B5-727D-930F39A324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765F8-07AC-B378-0250-568247A593EC}"/>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312084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A80B-3D72-6618-5FB9-3B1C717ED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E65DEB-BD13-ED09-A5A0-EEA267C7C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C63630-8229-324F-55F2-627962357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B6E251-7218-408A-43E6-6D5D194D60C4}"/>
              </a:ext>
            </a:extLst>
          </p:cNvPr>
          <p:cNvSpPr>
            <a:spLocks noGrp="1"/>
          </p:cNvSpPr>
          <p:nvPr>
            <p:ph type="dt" sz="half" idx="10"/>
          </p:nvPr>
        </p:nvSpPr>
        <p:spPr/>
        <p:txBody>
          <a:bodyPr/>
          <a:lstStyle/>
          <a:p>
            <a:fld id="{BEC99B93-8C76-43EC-9291-6351F250366A}" type="datetimeFigureOut">
              <a:rPr lang="en-GB" smtClean="0"/>
              <a:t>19/09/2022</a:t>
            </a:fld>
            <a:endParaRPr lang="en-GB"/>
          </a:p>
        </p:txBody>
      </p:sp>
      <p:sp>
        <p:nvSpPr>
          <p:cNvPr id="6" name="Footer Placeholder 5">
            <a:extLst>
              <a:ext uri="{FF2B5EF4-FFF2-40B4-BE49-F238E27FC236}">
                <a16:creationId xmlns:a16="http://schemas.microsoft.com/office/drawing/2014/main" id="{0198FBEA-7318-50C7-9F19-C4E0064AC1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EBAE04-BD31-921E-281B-B0640B3EC974}"/>
              </a:ext>
            </a:extLst>
          </p:cNvPr>
          <p:cNvSpPr>
            <a:spLocks noGrp="1"/>
          </p:cNvSpPr>
          <p:nvPr>
            <p:ph type="sldNum" sz="quarter" idx="12"/>
          </p:nvPr>
        </p:nvSpPr>
        <p:spPr/>
        <p:txBody>
          <a:bodyPr/>
          <a:lstStyle/>
          <a:p>
            <a:fld id="{AD866AF7-E1CF-4B9F-A0E7-BB4242235C3E}" type="slidenum">
              <a:rPr lang="en-GB" smtClean="0"/>
              <a:t>‹#›</a:t>
            </a:fld>
            <a:endParaRPr lang="en-GB"/>
          </a:p>
        </p:txBody>
      </p:sp>
    </p:spTree>
    <p:extLst>
      <p:ext uri="{BB962C8B-B14F-4D97-AF65-F5344CB8AC3E}">
        <p14:creationId xmlns:p14="http://schemas.microsoft.com/office/powerpoint/2010/main" val="196002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6C6F-8EB4-188D-8D6C-E502DC6D1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576EF0-1E48-5412-D557-18FF25A15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AB99C-EC38-F80C-7ADF-E152ACF27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99B93-8C76-43EC-9291-6351F250366A}" type="datetimeFigureOut">
              <a:rPr lang="en-GB" smtClean="0"/>
              <a:t>19/09/2022</a:t>
            </a:fld>
            <a:endParaRPr lang="en-GB"/>
          </a:p>
        </p:txBody>
      </p:sp>
      <p:sp>
        <p:nvSpPr>
          <p:cNvPr id="5" name="Footer Placeholder 4">
            <a:extLst>
              <a:ext uri="{FF2B5EF4-FFF2-40B4-BE49-F238E27FC236}">
                <a16:creationId xmlns:a16="http://schemas.microsoft.com/office/drawing/2014/main" id="{C4CC70E8-737A-6C39-3493-907248D87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57B390-D8D9-E000-0FD9-3356809FD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66AF7-E1CF-4B9F-A0E7-BB4242235C3E}" type="slidenum">
              <a:rPr lang="en-GB" smtClean="0"/>
              <a:t>‹#›</a:t>
            </a:fld>
            <a:endParaRPr lang="en-GB"/>
          </a:p>
        </p:txBody>
      </p:sp>
    </p:spTree>
    <p:extLst>
      <p:ext uri="{BB962C8B-B14F-4D97-AF65-F5344CB8AC3E}">
        <p14:creationId xmlns:p14="http://schemas.microsoft.com/office/powerpoint/2010/main" val="304928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1046643" y="752168"/>
            <a:ext cx="10098713" cy="1341950"/>
          </a:xfrm>
        </p:spPr>
        <p:txBody>
          <a:bodyPr>
            <a:normAutofit/>
          </a:bodyPr>
          <a:lstStyle/>
          <a:p>
            <a:r>
              <a:rPr lang="en-GB" sz="8800" b="1" dirty="0">
                <a:solidFill>
                  <a:srgbClr val="C00000"/>
                </a:solidFill>
                <a:latin typeface="Norse" pitchFamily="50" charset="0"/>
              </a:rPr>
              <a:t>Making a Norse Oil Lamp</a:t>
            </a:r>
          </a:p>
        </p:txBody>
      </p:sp>
      <p:pic>
        <p:nvPicPr>
          <p:cNvPr id="5" name="Picture 4" descr="A picture containing outdoor, building, wooden, stone&#10;&#10;Description automatically generated">
            <a:extLst>
              <a:ext uri="{FF2B5EF4-FFF2-40B4-BE49-F238E27FC236}">
                <a16:creationId xmlns:a16="http://schemas.microsoft.com/office/drawing/2014/main" id="{FF5F4D18-0BA2-6BBB-0D88-CCF79700B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48" y="2595702"/>
            <a:ext cx="4504158" cy="3004113"/>
          </a:xfrm>
          <a:prstGeom prst="rect">
            <a:avLst/>
          </a:prstGeom>
        </p:spPr>
      </p:pic>
      <p:sp>
        <p:nvSpPr>
          <p:cNvPr id="6" name="TextBox 5">
            <a:extLst>
              <a:ext uri="{FF2B5EF4-FFF2-40B4-BE49-F238E27FC236}">
                <a16:creationId xmlns:a16="http://schemas.microsoft.com/office/drawing/2014/main" id="{45A70164-E1C9-B551-77B9-B09B0E46251F}"/>
              </a:ext>
            </a:extLst>
          </p:cNvPr>
          <p:cNvSpPr txBox="1"/>
          <p:nvPr/>
        </p:nvSpPr>
        <p:spPr>
          <a:xfrm>
            <a:off x="5294671" y="2595702"/>
            <a:ext cx="5850685" cy="3539430"/>
          </a:xfrm>
          <a:prstGeom prst="rect">
            <a:avLst/>
          </a:prstGeom>
          <a:noFill/>
        </p:spPr>
        <p:txBody>
          <a:bodyPr wrap="square" rtlCol="0">
            <a:spAutoFit/>
          </a:bodyPr>
          <a:lstStyle/>
          <a:p>
            <a:r>
              <a:rPr lang="en-GB" sz="3200" dirty="0">
                <a:solidFill>
                  <a:srgbClr val="002060"/>
                </a:solidFill>
                <a:latin typeface="Amasis MT Pro Black" panose="02040A04050005020304" pitchFamily="18" charset="0"/>
              </a:rPr>
              <a:t>This is an Ancient Norse longhouse, and it has everything you would expect on a house… almost. It has walls and a roof and a door, but something is missing…</a:t>
            </a:r>
          </a:p>
        </p:txBody>
      </p:sp>
    </p:spTree>
    <p:extLst>
      <p:ext uri="{BB962C8B-B14F-4D97-AF65-F5344CB8AC3E}">
        <p14:creationId xmlns:p14="http://schemas.microsoft.com/office/powerpoint/2010/main" val="239331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1046643" y="752168"/>
            <a:ext cx="10098713" cy="1341950"/>
          </a:xfrm>
        </p:spPr>
        <p:txBody>
          <a:bodyPr>
            <a:normAutofit/>
          </a:bodyPr>
          <a:lstStyle/>
          <a:p>
            <a:r>
              <a:rPr lang="en-GB" sz="8800" b="1" dirty="0">
                <a:solidFill>
                  <a:srgbClr val="C00000"/>
                </a:solidFill>
                <a:latin typeface="Norse" pitchFamily="50" charset="0"/>
              </a:rPr>
              <a:t>Windows!</a:t>
            </a:r>
          </a:p>
        </p:txBody>
      </p:sp>
      <p:sp>
        <p:nvSpPr>
          <p:cNvPr id="6" name="TextBox 5">
            <a:extLst>
              <a:ext uri="{FF2B5EF4-FFF2-40B4-BE49-F238E27FC236}">
                <a16:creationId xmlns:a16="http://schemas.microsoft.com/office/drawing/2014/main" id="{45A70164-E1C9-B551-77B9-B09B0E46251F}"/>
              </a:ext>
            </a:extLst>
          </p:cNvPr>
          <p:cNvSpPr txBox="1"/>
          <p:nvPr/>
        </p:nvSpPr>
        <p:spPr>
          <a:xfrm>
            <a:off x="427703" y="2374476"/>
            <a:ext cx="11046542" cy="1569660"/>
          </a:xfrm>
          <a:prstGeom prst="rect">
            <a:avLst/>
          </a:prstGeom>
          <a:noFill/>
        </p:spPr>
        <p:txBody>
          <a:bodyPr wrap="square" rtlCol="0">
            <a:spAutoFit/>
          </a:bodyPr>
          <a:lstStyle/>
          <a:p>
            <a:pPr algn="ctr"/>
            <a:r>
              <a:rPr lang="en-GB" sz="3200" dirty="0">
                <a:solidFill>
                  <a:srgbClr val="002060"/>
                </a:solidFill>
                <a:latin typeface="Amasis MT Pro Black" panose="02040A04050005020304" pitchFamily="18" charset="0"/>
              </a:rPr>
              <a:t>But why? The ancient Norse people knew about glass. Why wouldn’t they want to let in some daylight?</a:t>
            </a:r>
          </a:p>
        </p:txBody>
      </p:sp>
      <p:sp>
        <p:nvSpPr>
          <p:cNvPr id="3" name="TextBox 2">
            <a:extLst>
              <a:ext uri="{FF2B5EF4-FFF2-40B4-BE49-F238E27FC236}">
                <a16:creationId xmlns:a16="http://schemas.microsoft.com/office/drawing/2014/main" id="{7593C85D-8ED9-FE99-393F-DAB786758B6D}"/>
              </a:ext>
            </a:extLst>
          </p:cNvPr>
          <p:cNvSpPr txBox="1"/>
          <p:nvPr/>
        </p:nvSpPr>
        <p:spPr>
          <a:xfrm>
            <a:off x="263011" y="4224494"/>
            <a:ext cx="3070124" cy="584775"/>
          </a:xfrm>
          <a:prstGeom prst="rect">
            <a:avLst/>
          </a:prstGeom>
          <a:noFill/>
        </p:spPr>
        <p:txBody>
          <a:bodyPr wrap="square" rtlCol="0">
            <a:spAutoFit/>
          </a:bodyPr>
          <a:lstStyle/>
          <a:p>
            <a:pPr algn="ctr"/>
            <a:r>
              <a:rPr lang="en-GB" sz="3200" dirty="0">
                <a:solidFill>
                  <a:srgbClr val="005800"/>
                </a:solidFill>
                <a:latin typeface="Amasis MT Pro Black" panose="02040A04050005020304" pitchFamily="18" charset="0"/>
              </a:rPr>
              <a:t>Expense</a:t>
            </a:r>
          </a:p>
        </p:txBody>
      </p:sp>
      <p:sp>
        <p:nvSpPr>
          <p:cNvPr id="4" name="TextBox 3">
            <a:extLst>
              <a:ext uri="{FF2B5EF4-FFF2-40B4-BE49-F238E27FC236}">
                <a16:creationId xmlns:a16="http://schemas.microsoft.com/office/drawing/2014/main" id="{1B447932-438C-440D-7213-DC42FFDF84D2}"/>
              </a:ext>
            </a:extLst>
          </p:cNvPr>
          <p:cNvSpPr txBox="1"/>
          <p:nvPr/>
        </p:nvSpPr>
        <p:spPr>
          <a:xfrm>
            <a:off x="6754761" y="5954971"/>
            <a:ext cx="5284838" cy="584775"/>
          </a:xfrm>
          <a:prstGeom prst="rect">
            <a:avLst/>
          </a:prstGeom>
          <a:noFill/>
        </p:spPr>
        <p:txBody>
          <a:bodyPr wrap="square" rtlCol="0">
            <a:spAutoFit/>
          </a:bodyPr>
          <a:lstStyle/>
          <a:p>
            <a:pPr algn="ctr"/>
            <a:r>
              <a:rPr lang="en-GB" sz="3200" dirty="0">
                <a:solidFill>
                  <a:srgbClr val="005800"/>
                </a:solidFill>
                <a:latin typeface="Amasis MT Pro Black" panose="02040A04050005020304" pitchFamily="18" charset="0"/>
              </a:rPr>
              <a:t>People Could Break In</a:t>
            </a:r>
          </a:p>
        </p:txBody>
      </p:sp>
      <p:sp>
        <p:nvSpPr>
          <p:cNvPr id="7" name="TextBox 6">
            <a:extLst>
              <a:ext uri="{FF2B5EF4-FFF2-40B4-BE49-F238E27FC236}">
                <a16:creationId xmlns:a16="http://schemas.microsoft.com/office/drawing/2014/main" id="{AFAE1812-AC7E-F7EC-45B2-1BC69B42A7DE}"/>
              </a:ext>
            </a:extLst>
          </p:cNvPr>
          <p:cNvSpPr txBox="1"/>
          <p:nvPr/>
        </p:nvSpPr>
        <p:spPr>
          <a:xfrm>
            <a:off x="4650662" y="4270660"/>
            <a:ext cx="5284838" cy="1077218"/>
          </a:xfrm>
          <a:prstGeom prst="rect">
            <a:avLst/>
          </a:prstGeom>
          <a:noFill/>
        </p:spPr>
        <p:txBody>
          <a:bodyPr wrap="square" rtlCol="0">
            <a:spAutoFit/>
          </a:bodyPr>
          <a:lstStyle/>
          <a:p>
            <a:pPr algn="ctr"/>
            <a:r>
              <a:rPr lang="en-GB" sz="3200" dirty="0">
                <a:solidFill>
                  <a:srgbClr val="005800"/>
                </a:solidFill>
                <a:latin typeface="Amasis MT Pro Black" panose="02040A04050005020304" pitchFamily="18" charset="0"/>
              </a:rPr>
              <a:t>Need to replace them when they crack</a:t>
            </a:r>
          </a:p>
        </p:txBody>
      </p:sp>
      <p:sp>
        <p:nvSpPr>
          <p:cNvPr id="8" name="TextBox 7">
            <a:extLst>
              <a:ext uri="{FF2B5EF4-FFF2-40B4-BE49-F238E27FC236}">
                <a16:creationId xmlns:a16="http://schemas.microsoft.com/office/drawing/2014/main" id="{0781A08E-84CD-670E-08A5-8D93FE3C6468}"/>
              </a:ext>
            </a:extLst>
          </p:cNvPr>
          <p:cNvSpPr txBox="1"/>
          <p:nvPr/>
        </p:nvSpPr>
        <p:spPr>
          <a:xfrm>
            <a:off x="427703" y="5813444"/>
            <a:ext cx="5284838" cy="584775"/>
          </a:xfrm>
          <a:prstGeom prst="rect">
            <a:avLst/>
          </a:prstGeom>
          <a:noFill/>
        </p:spPr>
        <p:txBody>
          <a:bodyPr wrap="square" rtlCol="0">
            <a:spAutoFit/>
          </a:bodyPr>
          <a:lstStyle/>
          <a:p>
            <a:pPr algn="ctr"/>
            <a:r>
              <a:rPr lang="en-GB" sz="3200" dirty="0">
                <a:solidFill>
                  <a:srgbClr val="005800"/>
                </a:solidFill>
                <a:latin typeface="Amasis MT Pro Black" panose="02040A04050005020304" pitchFamily="18" charset="0"/>
              </a:rPr>
              <a:t>Heat</a:t>
            </a:r>
          </a:p>
        </p:txBody>
      </p:sp>
    </p:spTree>
    <p:extLst>
      <p:ext uri="{BB962C8B-B14F-4D97-AF65-F5344CB8AC3E}">
        <p14:creationId xmlns:p14="http://schemas.microsoft.com/office/powerpoint/2010/main" val="21894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1046643" y="294968"/>
            <a:ext cx="10098713" cy="1341950"/>
          </a:xfrm>
        </p:spPr>
        <p:txBody>
          <a:bodyPr>
            <a:normAutofit/>
          </a:bodyPr>
          <a:lstStyle/>
          <a:p>
            <a:r>
              <a:rPr lang="en-GB" sz="8800" b="1" dirty="0">
                <a:solidFill>
                  <a:srgbClr val="C00000"/>
                </a:solidFill>
                <a:latin typeface="Norse" pitchFamily="50" charset="0"/>
              </a:rPr>
              <a:t>Windows!</a:t>
            </a:r>
          </a:p>
        </p:txBody>
      </p:sp>
      <p:sp>
        <p:nvSpPr>
          <p:cNvPr id="6" name="TextBox 5">
            <a:extLst>
              <a:ext uri="{FF2B5EF4-FFF2-40B4-BE49-F238E27FC236}">
                <a16:creationId xmlns:a16="http://schemas.microsoft.com/office/drawing/2014/main" id="{45A70164-E1C9-B551-77B9-B09B0E46251F}"/>
              </a:ext>
            </a:extLst>
          </p:cNvPr>
          <p:cNvSpPr txBox="1"/>
          <p:nvPr/>
        </p:nvSpPr>
        <p:spPr>
          <a:xfrm>
            <a:off x="280219" y="1858282"/>
            <a:ext cx="6518787" cy="4524315"/>
          </a:xfrm>
          <a:prstGeom prst="rect">
            <a:avLst/>
          </a:prstGeom>
          <a:noFill/>
        </p:spPr>
        <p:txBody>
          <a:bodyPr wrap="square" rtlCol="0">
            <a:spAutoFit/>
          </a:bodyPr>
          <a:lstStyle/>
          <a:p>
            <a:r>
              <a:rPr lang="en-GB" sz="3200" dirty="0">
                <a:solidFill>
                  <a:srgbClr val="002060"/>
                </a:solidFill>
                <a:latin typeface="Amasis MT Pro Black" panose="02040A04050005020304" pitchFamily="18" charset="0"/>
              </a:rPr>
              <a:t>There are lots of reasons a viking might not want windows in his house, but one of the main ones is heat. Windows let in light, but the glass would have been thin, and heat would have escaped. And Scandinavia is not the warmest place to begin with.</a:t>
            </a:r>
          </a:p>
        </p:txBody>
      </p:sp>
      <p:pic>
        <p:nvPicPr>
          <p:cNvPr id="1026" name="Picture 2" descr="Cold Weather Working - General Guidance - PRB Systems Ltd">
            <a:extLst>
              <a:ext uri="{FF2B5EF4-FFF2-40B4-BE49-F238E27FC236}">
                <a16:creationId xmlns:a16="http://schemas.microsoft.com/office/drawing/2014/main" id="{56C4C845-FEA0-30F1-584E-1115A4E02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874" y="2286000"/>
            <a:ext cx="4212002" cy="280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1046643" y="294968"/>
            <a:ext cx="10098713" cy="1341950"/>
          </a:xfrm>
        </p:spPr>
        <p:txBody>
          <a:bodyPr>
            <a:normAutofit/>
          </a:bodyPr>
          <a:lstStyle/>
          <a:p>
            <a:r>
              <a:rPr lang="en-GB" sz="8800" b="1" dirty="0">
                <a:solidFill>
                  <a:srgbClr val="C00000"/>
                </a:solidFill>
                <a:latin typeface="Norse" pitchFamily="50" charset="0"/>
              </a:rPr>
              <a:t>Light</a:t>
            </a:r>
          </a:p>
        </p:txBody>
      </p:sp>
      <p:sp>
        <p:nvSpPr>
          <p:cNvPr id="6" name="TextBox 5">
            <a:extLst>
              <a:ext uri="{FF2B5EF4-FFF2-40B4-BE49-F238E27FC236}">
                <a16:creationId xmlns:a16="http://schemas.microsoft.com/office/drawing/2014/main" id="{45A70164-E1C9-B551-77B9-B09B0E46251F}"/>
              </a:ext>
            </a:extLst>
          </p:cNvPr>
          <p:cNvSpPr txBox="1"/>
          <p:nvPr/>
        </p:nvSpPr>
        <p:spPr>
          <a:xfrm>
            <a:off x="280219" y="1858282"/>
            <a:ext cx="6518787" cy="4524315"/>
          </a:xfrm>
          <a:prstGeom prst="rect">
            <a:avLst/>
          </a:prstGeom>
          <a:noFill/>
        </p:spPr>
        <p:txBody>
          <a:bodyPr wrap="square" rtlCol="0">
            <a:spAutoFit/>
          </a:bodyPr>
          <a:lstStyle/>
          <a:p>
            <a:r>
              <a:rPr lang="en-GB" sz="3200" dirty="0">
                <a:solidFill>
                  <a:srgbClr val="002060"/>
                </a:solidFill>
                <a:latin typeface="Amasis MT Pro Black" panose="02040A04050005020304" pitchFamily="18" charset="0"/>
              </a:rPr>
              <a:t>So no windows to let in daylight (because they would lose heat), no electric lights (because they hadn’t been invented yet). Did your average Norseman grope around blindly in their house because they couldn’t see where they were going?</a:t>
            </a:r>
          </a:p>
        </p:txBody>
      </p:sp>
      <p:sp>
        <p:nvSpPr>
          <p:cNvPr id="4" name="Oval 3">
            <a:extLst>
              <a:ext uri="{FF2B5EF4-FFF2-40B4-BE49-F238E27FC236}">
                <a16:creationId xmlns:a16="http://schemas.microsoft.com/office/drawing/2014/main" id="{EEA16BED-91A1-8443-6352-782F6EC5263F}"/>
              </a:ext>
            </a:extLst>
          </p:cNvPr>
          <p:cNvSpPr/>
          <p:nvPr/>
        </p:nvSpPr>
        <p:spPr>
          <a:xfrm>
            <a:off x="7521678" y="641401"/>
            <a:ext cx="4242619" cy="3760839"/>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2F35D4-8CDF-4767-C7E6-22FC4AB19E6C}"/>
              </a:ext>
            </a:extLst>
          </p:cNvPr>
          <p:cNvSpPr txBox="1"/>
          <p:nvPr/>
        </p:nvSpPr>
        <p:spPr>
          <a:xfrm>
            <a:off x="7521679" y="1445189"/>
            <a:ext cx="4242618" cy="2554545"/>
          </a:xfrm>
          <a:prstGeom prst="rect">
            <a:avLst/>
          </a:prstGeom>
          <a:noFill/>
        </p:spPr>
        <p:txBody>
          <a:bodyPr wrap="square" rtlCol="0">
            <a:spAutoFit/>
          </a:bodyPr>
          <a:lstStyle/>
          <a:p>
            <a:pPr algn="ctr"/>
            <a:r>
              <a:rPr lang="en-GB" sz="8000" b="1" dirty="0">
                <a:solidFill>
                  <a:srgbClr val="C00000"/>
                </a:solidFill>
                <a:latin typeface="Norse" pitchFamily="50" charset="0"/>
              </a:rPr>
              <a:t>Of Course Not!</a:t>
            </a:r>
          </a:p>
        </p:txBody>
      </p:sp>
      <p:sp>
        <p:nvSpPr>
          <p:cNvPr id="7" name="TextBox 6">
            <a:extLst>
              <a:ext uri="{FF2B5EF4-FFF2-40B4-BE49-F238E27FC236}">
                <a16:creationId xmlns:a16="http://schemas.microsoft.com/office/drawing/2014/main" id="{C0A3BFFF-4B4A-8398-58F6-2BCA5A57471A}"/>
              </a:ext>
            </a:extLst>
          </p:cNvPr>
          <p:cNvSpPr txBox="1"/>
          <p:nvPr/>
        </p:nvSpPr>
        <p:spPr>
          <a:xfrm>
            <a:off x="6799006" y="4893160"/>
            <a:ext cx="5243052" cy="1323439"/>
          </a:xfrm>
          <a:prstGeom prst="rect">
            <a:avLst/>
          </a:prstGeom>
          <a:noFill/>
        </p:spPr>
        <p:txBody>
          <a:bodyPr wrap="square" rtlCol="0">
            <a:spAutoFit/>
          </a:bodyPr>
          <a:lstStyle/>
          <a:p>
            <a:pPr algn="ctr"/>
            <a:r>
              <a:rPr lang="en-GB" sz="4000" dirty="0">
                <a:solidFill>
                  <a:srgbClr val="C00000"/>
                </a:solidFill>
                <a:latin typeface="Amasis MT Pro Black" panose="02040A04050005020304" pitchFamily="18" charset="0"/>
              </a:rPr>
              <a:t>So where did they get their light?</a:t>
            </a:r>
          </a:p>
        </p:txBody>
      </p:sp>
    </p:spTree>
    <p:extLst>
      <p:ext uri="{BB962C8B-B14F-4D97-AF65-F5344CB8AC3E}">
        <p14:creationId xmlns:p14="http://schemas.microsoft.com/office/powerpoint/2010/main" val="11091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1046643" y="294968"/>
            <a:ext cx="10098713" cy="1341950"/>
          </a:xfrm>
        </p:spPr>
        <p:txBody>
          <a:bodyPr>
            <a:normAutofit/>
          </a:bodyPr>
          <a:lstStyle/>
          <a:p>
            <a:r>
              <a:rPr lang="en-GB" sz="8800" b="1" dirty="0">
                <a:solidFill>
                  <a:srgbClr val="C00000"/>
                </a:solidFill>
                <a:latin typeface="Norse" pitchFamily="50" charset="0"/>
              </a:rPr>
              <a:t>Light</a:t>
            </a:r>
          </a:p>
        </p:txBody>
      </p:sp>
      <p:sp>
        <p:nvSpPr>
          <p:cNvPr id="7" name="TextBox 6">
            <a:extLst>
              <a:ext uri="{FF2B5EF4-FFF2-40B4-BE49-F238E27FC236}">
                <a16:creationId xmlns:a16="http://schemas.microsoft.com/office/drawing/2014/main" id="{C0A3BFFF-4B4A-8398-58F6-2BCA5A57471A}"/>
              </a:ext>
            </a:extLst>
          </p:cNvPr>
          <p:cNvSpPr txBox="1"/>
          <p:nvPr/>
        </p:nvSpPr>
        <p:spPr>
          <a:xfrm>
            <a:off x="5442154" y="1766502"/>
            <a:ext cx="6341807" cy="4524315"/>
          </a:xfrm>
          <a:prstGeom prst="rect">
            <a:avLst/>
          </a:prstGeom>
          <a:noFill/>
        </p:spPr>
        <p:txBody>
          <a:bodyPr wrap="square" rtlCol="0">
            <a:spAutoFit/>
          </a:bodyPr>
          <a:lstStyle/>
          <a:p>
            <a:r>
              <a:rPr lang="en-GB" sz="3200" dirty="0">
                <a:solidFill>
                  <a:srgbClr val="002060"/>
                </a:solidFill>
                <a:latin typeface="Amasis MT Pro Black" panose="02040A04050005020304" pitchFamily="18" charset="0"/>
              </a:rPr>
              <a:t>They would have a fire for cooking, of course, but much of their light would have come from lamps. These lamps would have been small containers, made of non-flammable materials like iron or clay, and filled with oil and a wick to light.</a:t>
            </a:r>
          </a:p>
        </p:txBody>
      </p:sp>
      <p:pic>
        <p:nvPicPr>
          <p:cNvPr id="2050" name="Picture 2" descr="1,731 Longhouse Images, Stock Photos &amp; Vectors | Shutterstock">
            <a:extLst>
              <a:ext uri="{FF2B5EF4-FFF2-40B4-BE49-F238E27FC236}">
                <a16:creationId xmlns:a16="http://schemas.microsoft.com/office/drawing/2014/main" id="{3498EFDF-C082-AAE7-8B85-5ECC4362E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4"/>
          <a:stretch/>
        </p:blipFill>
        <p:spPr bwMode="auto">
          <a:xfrm>
            <a:off x="635717" y="1246086"/>
            <a:ext cx="3714750" cy="24410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4,171 Oil lamp Images, Stock Photos &amp; Vectors | Shutterstock">
            <a:extLst>
              <a:ext uri="{FF2B5EF4-FFF2-40B4-BE49-F238E27FC236}">
                <a16:creationId xmlns:a16="http://schemas.microsoft.com/office/drawing/2014/main" id="{2C80E2D3-857E-E8C6-51EC-AFD4F2B5F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74"/>
          <a:stretch/>
        </p:blipFill>
        <p:spPr bwMode="auto">
          <a:xfrm>
            <a:off x="635717" y="4085303"/>
            <a:ext cx="3733800" cy="244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810670" y="4789921"/>
            <a:ext cx="10899550" cy="1341950"/>
          </a:xfrm>
        </p:spPr>
        <p:txBody>
          <a:bodyPr>
            <a:noAutofit/>
          </a:bodyPr>
          <a:lstStyle/>
          <a:p>
            <a:r>
              <a:rPr lang="en-GB" sz="16600" b="1" dirty="0">
                <a:solidFill>
                  <a:srgbClr val="C00000"/>
                </a:solidFill>
                <a:latin typeface="Norse" pitchFamily="50" charset="0"/>
              </a:rPr>
              <a:t>Let’s make our own!</a:t>
            </a:r>
          </a:p>
        </p:txBody>
      </p:sp>
    </p:spTree>
    <p:extLst>
      <p:ext uri="{BB962C8B-B14F-4D97-AF65-F5344CB8AC3E}">
        <p14:creationId xmlns:p14="http://schemas.microsoft.com/office/powerpoint/2010/main" val="30461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884411" y="576508"/>
            <a:ext cx="10098713" cy="1341950"/>
          </a:xfrm>
        </p:spPr>
        <p:txBody>
          <a:bodyPr>
            <a:noAutofit/>
          </a:bodyPr>
          <a:lstStyle/>
          <a:p>
            <a:r>
              <a:rPr lang="en-GB" sz="9600" b="1" dirty="0">
                <a:solidFill>
                  <a:srgbClr val="C00000"/>
                </a:solidFill>
                <a:latin typeface="Norse" pitchFamily="50" charset="0"/>
              </a:rPr>
              <a:t>Let’s make our own!</a:t>
            </a:r>
          </a:p>
        </p:txBody>
      </p:sp>
      <p:sp>
        <p:nvSpPr>
          <p:cNvPr id="7" name="TextBox 6">
            <a:extLst>
              <a:ext uri="{FF2B5EF4-FFF2-40B4-BE49-F238E27FC236}">
                <a16:creationId xmlns:a16="http://schemas.microsoft.com/office/drawing/2014/main" id="{C0A3BFFF-4B4A-8398-58F6-2BCA5A57471A}"/>
              </a:ext>
            </a:extLst>
          </p:cNvPr>
          <p:cNvSpPr txBox="1"/>
          <p:nvPr/>
        </p:nvSpPr>
        <p:spPr>
          <a:xfrm>
            <a:off x="562897" y="1918458"/>
            <a:ext cx="11066206" cy="1815882"/>
          </a:xfrm>
          <a:prstGeom prst="rect">
            <a:avLst/>
          </a:prstGeom>
          <a:noFill/>
        </p:spPr>
        <p:txBody>
          <a:bodyPr wrap="square" rtlCol="0">
            <a:spAutoFit/>
          </a:bodyPr>
          <a:lstStyle/>
          <a:p>
            <a:pPr algn="ctr"/>
            <a:r>
              <a:rPr lang="en-GB" sz="2800" dirty="0">
                <a:solidFill>
                  <a:srgbClr val="002060"/>
                </a:solidFill>
                <a:latin typeface="Amasis MT Pro Black" panose="02040A04050005020304" pitchFamily="18" charset="0"/>
              </a:rPr>
              <a:t>If you would like to make it into an experiment, there are a number of variables you could choose to change, and you could measure how long the flame lasts, how bright it is, or both.</a:t>
            </a:r>
          </a:p>
        </p:txBody>
      </p:sp>
      <p:sp>
        <p:nvSpPr>
          <p:cNvPr id="3" name="Title 1">
            <a:extLst>
              <a:ext uri="{FF2B5EF4-FFF2-40B4-BE49-F238E27FC236}">
                <a16:creationId xmlns:a16="http://schemas.microsoft.com/office/drawing/2014/main" id="{093C44CD-0D61-7A7B-4BBE-5CAA8E834129}"/>
              </a:ext>
            </a:extLst>
          </p:cNvPr>
          <p:cNvSpPr txBox="1">
            <a:spLocks/>
          </p:cNvSpPr>
          <p:nvPr/>
        </p:nvSpPr>
        <p:spPr>
          <a:xfrm>
            <a:off x="0" y="3063365"/>
            <a:ext cx="4508583" cy="1341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C00000"/>
                </a:solidFill>
                <a:latin typeface="Norse" pitchFamily="50" charset="0"/>
              </a:rPr>
              <a:t>The wick</a:t>
            </a:r>
          </a:p>
        </p:txBody>
      </p:sp>
      <p:sp>
        <p:nvSpPr>
          <p:cNvPr id="4" name="TextBox 3">
            <a:extLst>
              <a:ext uri="{FF2B5EF4-FFF2-40B4-BE49-F238E27FC236}">
                <a16:creationId xmlns:a16="http://schemas.microsoft.com/office/drawing/2014/main" id="{73FB6907-575D-C326-7A53-CB96BD3D6272}"/>
              </a:ext>
            </a:extLst>
          </p:cNvPr>
          <p:cNvSpPr txBox="1"/>
          <p:nvPr/>
        </p:nvSpPr>
        <p:spPr>
          <a:xfrm>
            <a:off x="191729" y="4405315"/>
            <a:ext cx="4864509" cy="2308324"/>
          </a:xfrm>
          <a:prstGeom prst="rect">
            <a:avLst/>
          </a:prstGeom>
          <a:noFill/>
        </p:spPr>
        <p:txBody>
          <a:bodyPr wrap="square" rtlCol="0">
            <a:spAutoFit/>
          </a:bodyPr>
          <a:lstStyle/>
          <a:p>
            <a:r>
              <a:rPr lang="en-GB" sz="2400" dirty="0">
                <a:solidFill>
                  <a:srgbClr val="002060"/>
                </a:solidFill>
                <a:latin typeface="Amasis MT Pro Black" panose="02040A04050005020304" pitchFamily="18" charset="0"/>
              </a:rPr>
              <a:t>You could change the length or the material.</a:t>
            </a:r>
          </a:p>
          <a:p>
            <a:pPr marL="342900" indent="-342900">
              <a:buFontTx/>
              <a:buChar char="-"/>
            </a:pPr>
            <a:r>
              <a:rPr lang="en-GB" sz="2400" dirty="0">
                <a:solidFill>
                  <a:srgbClr val="002060"/>
                </a:solidFill>
                <a:latin typeface="Amasis MT Pro Black" panose="02040A04050005020304" pitchFamily="18" charset="0"/>
              </a:rPr>
              <a:t>Hemp</a:t>
            </a:r>
          </a:p>
          <a:p>
            <a:pPr marL="342900" indent="-342900">
              <a:buFontTx/>
              <a:buChar char="-"/>
            </a:pPr>
            <a:r>
              <a:rPr lang="en-GB" sz="2400" dirty="0">
                <a:solidFill>
                  <a:srgbClr val="002060"/>
                </a:solidFill>
                <a:latin typeface="Amasis MT Pro Black" panose="02040A04050005020304" pitchFamily="18" charset="0"/>
              </a:rPr>
              <a:t>String</a:t>
            </a:r>
          </a:p>
          <a:p>
            <a:pPr marL="342900" indent="-342900">
              <a:buFontTx/>
              <a:buChar char="-"/>
            </a:pPr>
            <a:r>
              <a:rPr lang="en-GB" sz="2400" dirty="0">
                <a:solidFill>
                  <a:srgbClr val="002060"/>
                </a:solidFill>
                <a:latin typeface="Amasis MT Pro Black" panose="02040A04050005020304" pitchFamily="18" charset="0"/>
              </a:rPr>
              <a:t>Cotton</a:t>
            </a:r>
          </a:p>
          <a:p>
            <a:pPr marL="342900" indent="-342900">
              <a:buFontTx/>
              <a:buChar char="-"/>
            </a:pPr>
            <a:r>
              <a:rPr lang="en-GB" sz="2400" dirty="0">
                <a:solidFill>
                  <a:srgbClr val="002060"/>
                </a:solidFill>
                <a:latin typeface="Amasis MT Pro Black" panose="02040A04050005020304" pitchFamily="18" charset="0"/>
              </a:rPr>
              <a:t>Shoelace</a:t>
            </a:r>
          </a:p>
        </p:txBody>
      </p:sp>
      <p:sp>
        <p:nvSpPr>
          <p:cNvPr id="5" name="Title 1">
            <a:extLst>
              <a:ext uri="{FF2B5EF4-FFF2-40B4-BE49-F238E27FC236}">
                <a16:creationId xmlns:a16="http://schemas.microsoft.com/office/drawing/2014/main" id="{E0505E67-7071-1156-EEEA-FC8785BF601B}"/>
              </a:ext>
            </a:extLst>
          </p:cNvPr>
          <p:cNvSpPr txBox="1">
            <a:spLocks/>
          </p:cNvSpPr>
          <p:nvPr/>
        </p:nvSpPr>
        <p:spPr>
          <a:xfrm>
            <a:off x="4095381" y="3600441"/>
            <a:ext cx="3676772" cy="1341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C00000"/>
                </a:solidFill>
                <a:latin typeface="Norse" pitchFamily="50" charset="0"/>
              </a:rPr>
              <a:t>The Oil</a:t>
            </a:r>
          </a:p>
        </p:txBody>
      </p:sp>
      <p:sp>
        <p:nvSpPr>
          <p:cNvPr id="6" name="TextBox 5">
            <a:extLst>
              <a:ext uri="{FF2B5EF4-FFF2-40B4-BE49-F238E27FC236}">
                <a16:creationId xmlns:a16="http://schemas.microsoft.com/office/drawing/2014/main" id="{1A6904A1-C6C9-4356-FD12-CD705603B4F4}"/>
              </a:ext>
            </a:extLst>
          </p:cNvPr>
          <p:cNvSpPr txBox="1"/>
          <p:nvPr/>
        </p:nvSpPr>
        <p:spPr>
          <a:xfrm>
            <a:off x="4703510" y="4942391"/>
            <a:ext cx="3068644" cy="1569660"/>
          </a:xfrm>
          <a:prstGeom prst="rect">
            <a:avLst/>
          </a:prstGeom>
          <a:noFill/>
        </p:spPr>
        <p:txBody>
          <a:bodyPr wrap="square" rtlCol="0">
            <a:spAutoFit/>
          </a:bodyPr>
          <a:lstStyle/>
          <a:p>
            <a:pPr marL="342900" indent="-342900">
              <a:buFontTx/>
              <a:buChar char="-"/>
            </a:pPr>
            <a:r>
              <a:rPr lang="en-GB" sz="2400" dirty="0">
                <a:solidFill>
                  <a:srgbClr val="002060"/>
                </a:solidFill>
                <a:latin typeface="Amasis MT Pro Black" panose="02040A04050005020304" pitchFamily="18" charset="0"/>
              </a:rPr>
              <a:t>Fish Oil</a:t>
            </a:r>
          </a:p>
          <a:p>
            <a:pPr marL="342900" indent="-342900">
              <a:buFontTx/>
              <a:buChar char="-"/>
            </a:pPr>
            <a:r>
              <a:rPr lang="en-GB" sz="2400" dirty="0">
                <a:solidFill>
                  <a:srgbClr val="002060"/>
                </a:solidFill>
                <a:latin typeface="Amasis MT Pro Black" panose="02040A04050005020304" pitchFamily="18" charset="0"/>
              </a:rPr>
              <a:t>Olive Oil</a:t>
            </a:r>
          </a:p>
          <a:p>
            <a:pPr marL="342900" indent="-342900">
              <a:buFontTx/>
              <a:buChar char="-"/>
            </a:pPr>
            <a:r>
              <a:rPr lang="en-GB" sz="2400" dirty="0">
                <a:solidFill>
                  <a:srgbClr val="002060"/>
                </a:solidFill>
                <a:latin typeface="Amasis MT Pro Black" panose="02040A04050005020304" pitchFamily="18" charset="0"/>
              </a:rPr>
              <a:t>Vegetable Oil</a:t>
            </a:r>
          </a:p>
          <a:p>
            <a:pPr marL="342900" indent="-342900">
              <a:buFontTx/>
              <a:buChar char="-"/>
            </a:pPr>
            <a:r>
              <a:rPr lang="en-GB" sz="2400" dirty="0">
                <a:solidFill>
                  <a:srgbClr val="002060"/>
                </a:solidFill>
                <a:latin typeface="Amasis MT Pro Black" panose="02040A04050005020304" pitchFamily="18" charset="0"/>
              </a:rPr>
              <a:t>Castor Oil</a:t>
            </a:r>
          </a:p>
        </p:txBody>
      </p:sp>
      <p:sp>
        <p:nvSpPr>
          <p:cNvPr id="8" name="Title 1">
            <a:extLst>
              <a:ext uri="{FF2B5EF4-FFF2-40B4-BE49-F238E27FC236}">
                <a16:creationId xmlns:a16="http://schemas.microsoft.com/office/drawing/2014/main" id="{AB4A0874-06D3-2603-6ECB-0EBE8AA97D06}"/>
              </a:ext>
            </a:extLst>
          </p:cNvPr>
          <p:cNvSpPr txBox="1">
            <a:spLocks/>
          </p:cNvSpPr>
          <p:nvPr/>
        </p:nvSpPr>
        <p:spPr>
          <a:xfrm>
            <a:off x="7952331" y="3063365"/>
            <a:ext cx="3676772" cy="1341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C00000"/>
                </a:solidFill>
                <a:latin typeface="Norse" pitchFamily="50" charset="0"/>
              </a:rPr>
              <a:t>The Lamp</a:t>
            </a:r>
          </a:p>
        </p:txBody>
      </p:sp>
      <p:sp>
        <p:nvSpPr>
          <p:cNvPr id="9" name="TextBox 8">
            <a:extLst>
              <a:ext uri="{FF2B5EF4-FFF2-40B4-BE49-F238E27FC236}">
                <a16:creationId xmlns:a16="http://schemas.microsoft.com/office/drawing/2014/main" id="{56F738A2-BC07-A702-790F-9470BCD57CCE}"/>
              </a:ext>
            </a:extLst>
          </p:cNvPr>
          <p:cNvSpPr txBox="1"/>
          <p:nvPr/>
        </p:nvSpPr>
        <p:spPr>
          <a:xfrm>
            <a:off x="7917917" y="4271416"/>
            <a:ext cx="4209678" cy="2308324"/>
          </a:xfrm>
          <a:prstGeom prst="rect">
            <a:avLst/>
          </a:prstGeom>
          <a:noFill/>
        </p:spPr>
        <p:txBody>
          <a:bodyPr wrap="square" rtlCol="0">
            <a:spAutoFit/>
          </a:bodyPr>
          <a:lstStyle/>
          <a:p>
            <a:r>
              <a:rPr lang="en-GB" sz="2400" dirty="0">
                <a:solidFill>
                  <a:srgbClr val="002060"/>
                </a:solidFill>
                <a:latin typeface="Amasis MT Pro Black" panose="02040A04050005020304" pitchFamily="18" charset="0"/>
              </a:rPr>
              <a:t>You could change the material or the design.</a:t>
            </a:r>
          </a:p>
          <a:p>
            <a:pPr marL="342900" indent="-342900">
              <a:buFontTx/>
              <a:buChar char="-"/>
            </a:pPr>
            <a:r>
              <a:rPr lang="en-GB" sz="2400" dirty="0">
                <a:solidFill>
                  <a:srgbClr val="002060"/>
                </a:solidFill>
                <a:latin typeface="Amasis MT Pro Black" panose="02040A04050005020304" pitchFamily="18" charset="0"/>
              </a:rPr>
              <a:t>Tin Foil</a:t>
            </a:r>
          </a:p>
          <a:p>
            <a:pPr marL="342900" indent="-342900">
              <a:buFontTx/>
              <a:buChar char="-"/>
            </a:pPr>
            <a:r>
              <a:rPr lang="en-GB" sz="2400" dirty="0">
                <a:solidFill>
                  <a:srgbClr val="002060"/>
                </a:solidFill>
                <a:latin typeface="Amasis MT Pro Black" panose="02040A04050005020304" pitchFamily="18" charset="0"/>
              </a:rPr>
              <a:t>Clay</a:t>
            </a:r>
          </a:p>
          <a:p>
            <a:pPr marL="342900" indent="-342900">
              <a:buFontTx/>
              <a:buChar char="-"/>
            </a:pPr>
            <a:r>
              <a:rPr lang="en-GB" sz="2400" dirty="0">
                <a:solidFill>
                  <a:srgbClr val="C00000"/>
                </a:solidFill>
                <a:latin typeface="Amasis MT Pro Black" panose="02040A04050005020304" pitchFamily="18" charset="0"/>
              </a:rPr>
              <a:t>Open</a:t>
            </a:r>
          </a:p>
          <a:p>
            <a:pPr marL="342900" indent="-342900">
              <a:buFontTx/>
              <a:buChar char="-"/>
            </a:pPr>
            <a:r>
              <a:rPr lang="en-GB" sz="2400" dirty="0">
                <a:solidFill>
                  <a:srgbClr val="C00000"/>
                </a:solidFill>
                <a:latin typeface="Amasis MT Pro Black" panose="02040A04050005020304" pitchFamily="18" charset="0"/>
              </a:rPr>
              <a:t>Lid</a:t>
            </a:r>
          </a:p>
        </p:txBody>
      </p:sp>
    </p:spTree>
    <p:extLst>
      <p:ext uri="{BB962C8B-B14F-4D97-AF65-F5344CB8AC3E}">
        <p14:creationId xmlns:p14="http://schemas.microsoft.com/office/powerpoint/2010/main" val="37623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DCF-B3F9-0539-D04C-79F81C565EAD}"/>
              </a:ext>
            </a:extLst>
          </p:cNvPr>
          <p:cNvSpPr>
            <a:spLocks noGrp="1"/>
          </p:cNvSpPr>
          <p:nvPr>
            <p:ph type="ctrTitle"/>
          </p:nvPr>
        </p:nvSpPr>
        <p:spPr>
          <a:xfrm>
            <a:off x="884411" y="576508"/>
            <a:ext cx="10098713" cy="1341950"/>
          </a:xfrm>
        </p:spPr>
        <p:txBody>
          <a:bodyPr>
            <a:noAutofit/>
          </a:bodyPr>
          <a:lstStyle/>
          <a:p>
            <a:r>
              <a:rPr lang="en-GB" sz="9600" b="1" dirty="0">
                <a:solidFill>
                  <a:srgbClr val="C00000"/>
                </a:solidFill>
                <a:latin typeface="Norse" pitchFamily="50" charset="0"/>
              </a:rPr>
              <a:t>Instructions</a:t>
            </a:r>
          </a:p>
        </p:txBody>
      </p:sp>
      <p:sp>
        <p:nvSpPr>
          <p:cNvPr id="4" name="TextBox 3">
            <a:extLst>
              <a:ext uri="{FF2B5EF4-FFF2-40B4-BE49-F238E27FC236}">
                <a16:creationId xmlns:a16="http://schemas.microsoft.com/office/drawing/2014/main" id="{73FB6907-575D-C326-7A53-CB96BD3D6272}"/>
              </a:ext>
            </a:extLst>
          </p:cNvPr>
          <p:cNvSpPr txBox="1"/>
          <p:nvPr/>
        </p:nvSpPr>
        <p:spPr>
          <a:xfrm>
            <a:off x="452283" y="1989617"/>
            <a:ext cx="7030800" cy="830997"/>
          </a:xfrm>
          <a:prstGeom prst="rect">
            <a:avLst/>
          </a:prstGeom>
          <a:noFill/>
        </p:spPr>
        <p:txBody>
          <a:bodyPr wrap="square" rtlCol="0">
            <a:spAutoFit/>
          </a:bodyPr>
          <a:lstStyle/>
          <a:p>
            <a:r>
              <a:rPr lang="en-GB" sz="2400" dirty="0">
                <a:solidFill>
                  <a:srgbClr val="002060"/>
                </a:solidFill>
                <a:latin typeface="Amasis MT Pro Black" panose="02040A04050005020304" pitchFamily="18" charset="0"/>
              </a:rPr>
              <a:t>- Form your container into a bowl with a lip for a wick to rest in.</a:t>
            </a:r>
          </a:p>
        </p:txBody>
      </p:sp>
      <p:pic>
        <p:nvPicPr>
          <p:cNvPr id="4098" name="Picture 2" descr="Diwali Hindu Festival Of Lights Celebration Diya Oil Lamp Against Dark  Background Stock Photo - Download Image Now - iStock">
            <a:extLst>
              <a:ext uri="{FF2B5EF4-FFF2-40B4-BE49-F238E27FC236}">
                <a16:creationId xmlns:a16="http://schemas.microsoft.com/office/drawing/2014/main" id="{78A160DA-5DC2-F669-14A2-73EF8A9FBD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00" r="32891" b="15403"/>
          <a:stretch/>
        </p:blipFill>
        <p:spPr bwMode="auto">
          <a:xfrm>
            <a:off x="8140494" y="1918458"/>
            <a:ext cx="3451738" cy="21975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9DB53CB-44AC-8DCD-A243-FF27247B9F6D}"/>
              </a:ext>
            </a:extLst>
          </p:cNvPr>
          <p:cNvSpPr txBox="1"/>
          <p:nvPr/>
        </p:nvSpPr>
        <p:spPr>
          <a:xfrm>
            <a:off x="452283" y="3100782"/>
            <a:ext cx="7030800" cy="461665"/>
          </a:xfrm>
          <a:prstGeom prst="rect">
            <a:avLst/>
          </a:prstGeom>
          <a:noFill/>
        </p:spPr>
        <p:txBody>
          <a:bodyPr wrap="square" rtlCol="0">
            <a:spAutoFit/>
          </a:bodyPr>
          <a:lstStyle/>
          <a:p>
            <a:r>
              <a:rPr lang="en-GB" sz="2400" dirty="0">
                <a:solidFill>
                  <a:srgbClr val="002060"/>
                </a:solidFill>
                <a:latin typeface="Amasis MT Pro Black" panose="02040A04050005020304" pitchFamily="18" charset="0"/>
              </a:rPr>
              <a:t>- Fill the lamp with the oil of your choice</a:t>
            </a:r>
            <a:r>
              <a:rPr lang="en-GB" sz="2000" dirty="0">
                <a:solidFill>
                  <a:srgbClr val="002060"/>
                </a:solidFill>
                <a:latin typeface="Amasis MT Pro Black" panose="02040A04050005020304" pitchFamily="18" charset="0"/>
              </a:rPr>
              <a:t>.</a:t>
            </a:r>
          </a:p>
        </p:txBody>
      </p:sp>
      <p:sp>
        <p:nvSpPr>
          <p:cNvPr id="11" name="TextBox 10">
            <a:extLst>
              <a:ext uri="{FF2B5EF4-FFF2-40B4-BE49-F238E27FC236}">
                <a16:creationId xmlns:a16="http://schemas.microsoft.com/office/drawing/2014/main" id="{85CA14B2-6813-ECD4-DEEF-F794BBF80033}"/>
              </a:ext>
            </a:extLst>
          </p:cNvPr>
          <p:cNvSpPr txBox="1"/>
          <p:nvPr/>
        </p:nvSpPr>
        <p:spPr>
          <a:xfrm>
            <a:off x="399565" y="4010201"/>
            <a:ext cx="7030800" cy="1200329"/>
          </a:xfrm>
          <a:prstGeom prst="rect">
            <a:avLst/>
          </a:prstGeom>
          <a:noFill/>
        </p:spPr>
        <p:txBody>
          <a:bodyPr wrap="square" rtlCol="0">
            <a:spAutoFit/>
          </a:bodyPr>
          <a:lstStyle/>
          <a:p>
            <a:r>
              <a:rPr lang="en-GB" sz="2400" dirty="0">
                <a:solidFill>
                  <a:srgbClr val="002060"/>
                </a:solidFill>
                <a:latin typeface="Amasis MT Pro Black" panose="02040A04050005020304" pitchFamily="18" charset="0"/>
              </a:rPr>
              <a:t>- Place the wick in the oil and allow it to soak it up for a minute. The wick should be as close to the oil as possible.</a:t>
            </a:r>
          </a:p>
        </p:txBody>
      </p:sp>
      <p:sp>
        <p:nvSpPr>
          <p:cNvPr id="12" name="TextBox 11">
            <a:extLst>
              <a:ext uri="{FF2B5EF4-FFF2-40B4-BE49-F238E27FC236}">
                <a16:creationId xmlns:a16="http://schemas.microsoft.com/office/drawing/2014/main" id="{D56CBA98-E79D-338E-F5A3-2BB09D8339F8}"/>
              </a:ext>
            </a:extLst>
          </p:cNvPr>
          <p:cNvSpPr txBox="1"/>
          <p:nvPr/>
        </p:nvSpPr>
        <p:spPr>
          <a:xfrm>
            <a:off x="8007758" y="4488422"/>
            <a:ext cx="4051506" cy="1938992"/>
          </a:xfrm>
          <a:prstGeom prst="rect">
            <a:avLst/>
          </a:prstGeom>
          <a:noFill/>
        </p:spPr>
        <p:txBody>
          <a:bodyPr wrap="square" rtlCol="0">
            <a:spAutoFit/>
          </a:bodyPr>
          <a:lstStyle/>
          <a:p>
            <a:r>
              <a:rPr lang="en-GB" sz="2000" dirty="0">
                <a:solidFill>
                  <a:srgbClr val="002060"/>
                </a:solidFill>
                <a:latin typeface="Amasis MT Pro Black" panose="02040A04050005020304" pitchFamily="18" charset="0"/>
              </a:rPr>
              <a:t>Olive oil can work well. Paraffin and alcohol-based oils will burn very well but the oil can ignite. They would need to be covered and treated very carefully.</a:t>
            </a:r>
          </a:p>
        </p:txBody>
      </p:sp>
      <p:grpSp>
        <p:nvGrpSpPr>
          <p:cNvPr id="15" name="Group 14">
            <a:extLst>
              <a:ext uri="{FF2B5EF4-FFF2-40B4-BE49-F238E27FC236}">
                <a16:creationId xmlns:a16="http://schemas.microsoft.com/office/drawing/2014/main" id="{E92C1049-9F91-C14E-2D5E-B27494F899D4}"/>
              </a:ext>
            </a:extLst>
          </p:cNvPr>
          <p:cNvGrpSpPr/>
          <p:nvPr/>
        </p:nvGrpSpPr>
        <p:grpSpPr>
          <a:xfrm>
            <a:off x="7837932" y="4488422"/>
            <a:ext cx="4066562" cy="2074610"/>
            <a:chOff x="7992702" y="4488422"/>
            <a:chExt cx="4066562" cy="2074610"/>
          </a:xfrm>
        </p:grpSpPr>
        <p:sp>
          <p:nvSpPr>
            <p:cNvPr id="13" name="Rectangle: Rounded Corners 12">
              <a:extLst>
                <a:ext uri="{FF2B5EF4-FFF2-40B4-BE49-F238E27FC236}">
                  <a16:creationId xmlns:a16="http://schemas.microsoft.com/office/drawing/2014/main" id="{1B45A9E6-AE05-9A6B-54A6-64A7D334E1C7}"/>
                </a:ext>
              </a:extLst>
            </p:cNvPr>
            <p:cNvSpPr/>
            <p:nvPr/>
          </p:nvSpPr>
          <p:spPr>
            <a:xfrm>
              <a:off x="8007758" y="4488422"/>
              <a:ext cx="4051506" cy="2074610"/>
            </a:xfrm>
            <a:prstGeom prst="roundRect">
              <a:avLst/>
            </a:prstGeom>
            <a:solidFill>
              <a:srgbClr val="00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634A41A-7E28-2495-623D-131A169B7603}"/>
                </a:ext>
              </a:extLst>
            </p:cNvPr>
            <p:cNvSpPr txBox="1"/>
            <p:nvPr/>
          </p:nvSpPr>
          <p:spPr>
            <a:xfrm>
              <a:off x="7992702" y="4857753"/>
              <a:ext cx="4051506" cy="1200329"/>
            </a:xfrm>
            <a:prstGeom prst="rect">
              <a:avLst/>
            </a:prstGeom>
            <a:noFill/>
          </p:spPr>
          <p:txBody>
            <a:bodyPr wrap="square" rtlCol="0">
              <a:spAutoFit/>
            </a:bodyPr>
            <a:lstStyle/>
            <a:p>
              <a:pPr algn="ctr"/>
              <a:r>
                <a:rPr lang="en-GB" sz="3600" dirty="0">
                  <a:solidFill>
                    <a:srgbClr val="C00000"/>
                  </a:solidFill>
                  <a:latin typeface="Amasis MT Pro Black" panose="02040A04050005020304" pitchFamily="18" charset="0"/>
                </a:rPr>
                <a:t>Click for my suggestion</a:t>
              </a:r>
            </a:p>
          </p:txBody>
        </p:sp>
      </p:grpSp>
      <p:sp>
        <p:nvSpPr>
          <p:cNvPr id="18" name="Arrow: Right 17">
            <a:extLst>
              <a:ext uri="{FF2B5EF4-FFF2-40B4-BE49-F238E27FC236}">
                <a16:creationId xmlns:a16="http://schemas.microsoft.com/office/drawing/2014/main" id="{4391513F-E51F-B240-E768-483EFB3CF1C5}"/>
              </a:ext>
            </a:extLst>
          </p:cNvPr>
          <p:cNvSpPr/>
          <p:nvPr/>
        </p:nvSpPr>
        <p:spPr>
          <a:xfrm rot="2973318">
            <a:off x="6967558" y="3756915"/>
            <a:ext cx="1200786" cy="506573"/>
          </a:xfrm>
          <a:prstGeom prst="rightArrow">
            <a:avLst>
              <a:gd name="adj1" fmla="val 50000"/>
              <a:gd name="adj2" fmla="val 50000"/>
            </a:avLst>
          </a:prstGeom>
          <a:solidFill>
            <a:srgbClr val="C000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D2F1DF-EF7F-C6E5-6C01-B7EB0A77BB71}"/>
              </a:ext>
            </a:extLst>
          </p:cNvPr>
          <p:cNvSpPr txBox="1"/>
          <p:nvPr/>
        </p:nvSpPr>
        <p:spPr>
          <a:xfrm>
            <a:off x="399677" y="5437459"/>
            <a:ext cx="7030800" cy="830997"/>
          </a:xfrm>
          <a:prstGeom prst="rect">
            <a:avLst/>
          </a:prstGeom>
          <a:noFill/>
        </p:spPr>
        <p:txBody>
          <a:bodyPr wrap="square" rtlCol="0">
            <a:spAutoFit/>
          </a:bodyPr>
          <a:lstStyle/>
          <a:p>
            <a:r>
              <a:rPr lang="en-GB" sz="2400" dirty="0">
                <a:solidFill>
                  <a:srgbClr val="002060"/>
                </a:solidFill>
                <a:latin typeface="Amasis MT Pro Black" panose="02040A04050005020304" pitchFamily="18" charset="0"/>
              </a:rPr>
              <a:t>- Before lighting, place the lamp on a non-flammable tray, preferably covered in sand. </a:t>
            </a:r>
          </a:p>
        </p:txBody>
      </p:sp>
    </p:spTree>
    <p:extLst>
      <p:ext uri="{BB962C8B-B14F-4D97-AF65-F5344CB8AC3E}">
        <p14:creationId xmlns:p14="http://schemas.microsoft.com/office/powerpoint/2010/main" val="3964827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indoor, chocolate, dessert&#10;&#10;Description automatically generated">
            <a:extLst>
              <a:ext uri="{FF2B5EF4-FFF2-40B4-BE49-F238E27FC236}">
                <a16:creationId xmlns:a16="http://schemas.microsoft.com/office/drawing/2014/main" id="{D087B7AB-CC31-32E8-09F0-19522307A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982" y="351388"/>
            <a:ext cx="3668077" cy="2751058"/>
          </a:xfrm>
          <a:prstGeom prst="rect">
            <a:avLst/>
          </a:prstGeom>
        </p:spPr>
      </p:pic>
      <p:pic>
        <p:nvPicPr>
          <p:cNvPr id="7" name="Picture 6" descr="A picture containing table, cake, indoor, floor&#10;&#10;Description automatically generated">
            <a:extLst>
              <a:ext uri="{FF2B5EF4-FFF2-40B4-BE49-F238E27FC236}">
                <a16:creationId xmlns:a16="http://schemas.microsoft.com/office/drawing/2014/main" id="{570FD3A2-9F82-D31F-522B-B420410F8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49" y="3648137"/>
            <a:ext cx="3668081" cy="2751060"/>
          </a:xfrm>
          <a:prstGeom prst="rect">
            <a:avLst/>
          </a:prstGeom>
        </p:spPr>
      </p:pic>
      <p:pic>
        <p:nvPicPr>
          <p:cNvPr id="9" name="Picture 8" descr="A picture containing table, indoor, tray, dessert&#10;&#10;Description automatically generated">
            <a:extLst>
              <a:ext uri="{FF2B5EF4-FFF2-40B4-BE49-F238E27FC236}">
                <a16:creationId xmlns:a16="http://schemas.microsoft.com/office/drawing/2014/main" id="{8D1BE91F-84BD-0A1D-B92D-11B2E0595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482" y="3496735"/>
            <a:ext cx="4071816" cy="3053863"/>
          </a:xfrm>
          <a:prstGeom prst="rect">
            <a:avLst/>
          </a:prstGeom>
        </p:spPr>
      </p:pic>
      <p:pic>
        <p:nvPicPr>
          <p:cNvPr id="11" name="Picture 10" descr="A picture containing ground, rock, nature&#10;&#10;Description automatically generated">
            <a:extLst>
              <a:ext uri="{FF2B5EF4-FFF2-40B4-BE49-F238E27FC236}">
                <a16:creationId xmlns:a16="http://schemas.microsoft.com/office/drawing/2014/main" id="{D74504BB-B6DD-ECC6-5D54-833B5ACCE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03" y="351387"/>
            <a:ext cx="3668078" cy="2751059"/>
          </a:xfrm>
          <a:prstGeom prst="rect">
            <a:avLst/>
          </a:prstGeom>
        </p:spPr>
      </p:pic>
    </p:spTree>
    <p:extLst>
      <p:ext uri="{BB962C8B-B14F-4D97-AF65-F5344CB8AC3E}">
        <p14:creationId xmlns:p14="http://schemas.microsoft.com/office/powerpoint/2010/main" val="2493410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442</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Amasis MT Pro Black</vt:lpstr>
      <vt:lpstr>Arial</vt:lpstr>
      <vt:lpstr>Calibri</vt:lpstr>
      <vt:lpstr>Calibri Light</vt:lpstr>
      <vt:lpstr>Norse</vt:lpstr>
      <vt:lpstr>Office Theme</vt:lpstr>
      <vt:lpstr>Making a Norse Oil Lamp</vt:lpstr>
      <vt:lpstr>Windows!</vt:lpstr>
      <vt:lpstr>Windows!</vt:lpstr>
      <vt:lpstr>Light</vt:lpstr>
      <vt:lpstr>Light</vt:lpstr>
      <vt:lpstr>Let’s make our own!</vt:lpstr>
      <vt:lpstr>Let’s make our own!</vt:lpstr>
      <vt:lpstr>Instructions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Norse Oil Lamp</dc:title>
  <dc:creator>Chris Wright</dc:creator>
  <cp:lastModifiedBy>Chris Wright</cp:lastModifiedBy>
  <cp:revision>2</cp:revision>
  <dcterms:created xsi:type="dcterms:W3CDTF">2022-09-14T19:11:21Z</dcterms:created>
  <dcterms:modified xsi:type="dcterms:W3CDTF">2022-09-19T14:55:12Z</dcterms:modified>
</cp:coreProperties>
</file>