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81" r:id="rId4"/>
    <p:sldId id="269" r:id="rId5"/>
    <p:sldId id="270" r:id="rId6"/>
    <p:sldId id="271" r:id="rId7"/>
    <p:sldId id="273" r:id="rId8"/>
    <p:sldId id="282" r:id="rId9"/>
    <p:sldId id="342" r:id="rId10"/>
    <p:sldId id="343" r:id="rId11"/>
    <p:sldId id="344"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257D"/>
    <a:srgbClr val="FFEAA7"/>
    <a:srgbClr val="0082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EB1AC-080C-7782-AABD-26489EEE67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97E6BD5-B4A0-1EAA-59B9-C233C8F09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7736C4-D8AF-01DD-11BC-4EB412343AFD}"/>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5" name="Footer Placeholder 4">
            <a:extLst>
              <a:ext uri="{FF2B5EF4-FFF2-40B4-BE49-F238E27FC236}">
                <a16:creationId xmlns:a16="http://schemas.microsoft.com/office/drawing/2014/main" id="{17BFB4C8-7CD1-3C9B-2B25-E1E1E7284F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5E69D-134D-D337-A36A-D400BCF7FE42}"/>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79640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933E-9D4D-4B59-8297-32A9B8191A3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BB4EBA-2246-1E6B-0C42-9F0E43A519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C4AE55-444A-BEA3-5383-E7D0F969D95C}"/>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5" name="Footer Placeholder 4">
            <a:extLst>
              <a:ext uri="{FF2B5EF4-FFF2-40B4-BE49-F238E27FC236}">
                <a16:creationId xmlns:a16="http://schemas.microsoft.com/office/drawing/2014/main" id="{839081C0-9F1D-4931-BE47-4FF30427C5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BEDB3E-0146-9B18-B7A8-2C7A5ABF650D}"/>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92956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7337B7-6141-79C1-533B-ABDC5E87F3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B1B7BC-3E83-1CCB-869C-7AE43860B1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938D3-518B-E2DE-76FE-3D04676BC2FD}"/>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5" name="Footer Placeholder 4">
            <a:extLst>
              <a:ext uri="{FF2B5EF4-FFF2-40B4-BE49-F238E27FC236}">
                <a16:creationId xmlns:a16="http://schemas.microsoft.com/office/drawing/2014/main" id="{F83FBF5B-6FAE-5288-CC22-0C5257618E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63DE5B-E98B-C3C3-0229-49A525BE263F}"/>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411205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DBA47-C0E6-EF1B-DF23-6E6B458A71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09C35A-2840-AF31-7BB8-0BF3A88734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271DB7-D990-6F20-A989-75DBA254B02C}"/>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5" name="Footer Placeholder 4">
            <a:extLst>
              <a:ext uri="{FF2B5EF4-FFF2-40B4-BE49-F238E27FC236}">
                <a16:creationId xmlns:a16="http://schemas.microsoft.com/office/drawing/2014/main" id="{17D57EA2-5A6D-D4AA-AD6E-57C41A6F07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B851AD-F194-1611-903C-9A6C5A276FDB}"/>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78302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F01B9-70D2-A133-6D60-154EB0FC9D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EB7A8B5-0600-FB9E-CF2A-0794D659E3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82071F-8D06-A73C-BC13-CA0374BD4A62}"/>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5" name="Footer Placeholder 4">
            <a:extLst>
              <a:ext uri="{FF2B5EF4-FFF2-40B4-BE49-F238E27FC236}">
                <a16:creationId xmlns:a16="http://schemas.microsoft.com/office/drawing/2014/main" id="{4E001701-9FA4-5C6B-78F5-802CA7CEA6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8CFF97-2AFF-132D-70C9-1DC56C2EE8B5}"/>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3547050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1C75C-4A57-361A-36DE-F6D0E23CD8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B8F652-12D3-9FD9-37BD-3FB587F00A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0A7F901-6E29-DB8A-FDBE-8FF20E7AB3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65A6702-5067-004E-FC64-A22DAB719140}"/>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6" name="Footer Placeholder 5">
            <a:extLst>
              <a:ext uri="{FF2B5EF4-FFF2-40B4-BE49-F238E27FC236}">
                <a16:creationId xmlns:a16="http://schemas.microsoft.com/office/drawing/2014/main" id="{B75E40A2-B919-38F5-38AB-45BC01F88C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1C88AC-C43C-AAEF-61D5-2C4077A133A6}"/>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223254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40A1F-7C16-B518-EE9B-3B3419514D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8B4E05-9308-CABF-A0A0-08F588D816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F18780-7BE1-BCAF-079A-B074839422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FF7044-6E25-9F29-8078-529BD0EEAA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BD4C2E-9135-50D7-59E4-8CA6C22812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6543220-EE46-D6FA-0634-2CE5A5683853}"/>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8" name="Footer Placeholder 7">
            <a:extLst>
              <a:ext uri="{FF2B5EF4-FFF2-40B4-BE49-F238E27FC236}">
                <a16:creationId xmlns:a16="http://schemas.microsoft.com/office/drawing/2014/main" id="{3540034B-7985-EEA6-A456-F075AE8391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E2CAA10-F7D4-CF67-CEB0-0AA94A967DBE}"/>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73472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F9AF5-D1B0-A2C2-AC54-FA96150F6A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CE61274-EE5D-DB62-C35F-661479E8F63F}"/>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4" name="Footer Placeholder 3">
            <a:extLst>
              <a:ext uri="{FF2B5EF4-FFF2-40B4-BE49-F238E27FC236}">
                <a16:creationId xmlns:a16="http://schemas.microsoft.com/office/drawing/2014/main" id="{EA1C0902-DD82-EBA2-A124-695C6EF748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333A97-D6DF-6175-1F26-6BD6F22B677F}"/>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14705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FA1DD-D913-B2D5-87C3-4B4AA29CD98E}"/>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3" name="Footer Placeholder 2">
            <a:extLst>
              <a:ext uri="{FF2B5EF4-FFF2-40B4-BE49-F238E27FC236}">
                <a16:creationId xmlns:a16="http://schemas.microsoft.com/office/drawing/2014/main" id="{4C3213E6-FA03-A601-D5D8-5594D1324E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FCA22F3-D745-C1A5-11A1-145B6BC0D1E8}"/>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4548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B1AB4-9ACC-F318-2B90-59B423453E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274ADF-7DD5-FEB0-9042-5DB158D140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C9F04E-2390-6501-B556-E5EFC7F55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533313-D9EE-C5D5-83D8-4D0BDF3D14A5}"/>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6" name="Footer Placeholder 5">
            <a:extLst>
              <a:ext uri="{FF2B5EF4-FFF2-40B4-BE49-F238E27FC236}">
                <a16:creationId xmlns:a16="http://schemas.microsoft.com/office/drawing/2014/main" id="{29B21FC4-B257-955A-75E3-23744731C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C4AE38-3301-7FFA-597A-EEBF17B7F945}"/>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238835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DF29C-A8E0-5D3C-2A41-6CF7D844F6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0F48B7-E788-6A87-A815-F4029EE1B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A854289-C3CB-2455-6BF2-9971D76857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CAA0-C485-E94D-88B5-696F59418375}"/>
              </a:ext>
            </a:extLst>
          </p:cNvPr>
          <p:cNvSpPr>
            <a:spLocks noGrp="1"/>
          </p:cNvSpPr>
          <p:nvPr>
            <p:ph type="dt" sz="half" idx="10"/>
          </p:nvPr>
        </p:nvSpPr>
        <p:spPr/>
        <p:txBody>
          <a:bodyPr/>
          <a:lstStyle/>
          <a:p>
            <a:fld id="{6498903F-7503-4292-B685-6997193E121F}" type="datetimeFigureOut">
              <a:rPr lang="en-GB" smtClean="0"/>
              <a:t>23/04/2023</a:t>
            </a:fld>
            <a:endParaRPr lang="en-GB"/>
          </a:p>
        </p:txBody>
      </p:sp>
      <p:sp>
        <p:nvSpPr>
          <p:cNvPr id="6" name="Footer Placeholder 5">
            <a:extLst>
              <a:ext uri="{FF2B5EF4-FFF2-40B4-BE49-F238E27FC236}">
                <a16:creationId xmlns:a16="http://schemas.microsoft.com/office/drawing/2014/main" id="{76D43AA8-8F37-F01D-FF15-51DA49696A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3DD8A2-1076-4CC8-8359-C14D5D1FFD31}"/>
              </a:ext>
            </a:extLst>
          </p:cNvPr>
          <p:cNvSpPr>
            <a:spLocks noGrp="1"/>
          </p:cNvSpPr>
          <p:nvPr>
            <p:ph type="sldNum" sz="quarter" idx="12"/>
          </p:nvPr>
        </p:nvSpPr>
        <p:spPr/>
        <p:txBody>
          <a:bodyPr/>
          <a:lstStyle/>
          <a:p>
            <a:fld id="{6729C1D6-FA91-4B8C-9FA1-5AD9A6E25808}" type="slidenum">
              <a:rPr lang="en-GB" smtClean="0"/>
              <a:t>‹#›</a:t>
            </a:fld>
            <a:endParaRPr lang="en-GB"/>
          </a:p>
        </p:txBody>
      </p:sp>
    </p:spTree>
    <p:extLst>
      <p:ext uri="{BB962C8B-B14F-4D97-AF65-F5344CB8AC3E}">
        <p14:creationId xmlns:p14="http://schemas.microsoft.com/office/powerpoint/2010/main" val="1982380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F95F0D-777B-9C21-C8F1-AD42F7DA67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BAFD01-DDF9-7D0B-E6FE-56D622570B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F45746-9755-7561-D07E-15F23EE7A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8903F-7503-4292-B685-6997193E121F}" type="datetimeFigureOut">
              <a:rPr lang="en-GB" smtClean="0"/>
              <a:t>23/04/2023</a:t>
            </a:fld>
            <a:endParaRPr lang="en-GB"/>
          </a:p>
        </p:txBody>
      </p:sp>
      <p:sp>
        <p:nvSpPr>
          <p:cNvPr id="5" name="Footer Placeholder 4">
            <a:extLst>
              <a:ext uri="{FF2B5EF4-FFF2-40B4-BE49-F238E27FC236}">
                <a16:creationId xmlns:a16="http://schemas.microsoft.com/office/drawing/2014/main" id="{029D23AC-703B-F767-4DCD-147F613FC4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E33DDA3-AD70-207E-B517-AD8C626EE4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9C1D6-FA91-4B8C-9FA1-5AD9A6E25808}" type="slidenum">
              <a:rPr lang="en-GB" smtClean="0"/>
              <a:t>‹#›</a:t>
            </a:fld>
            <a:endParaRPr lang="en-GB"/>
          </a:p>
        </p:txBody>
      </p:sp>
    </p:spTree>
    <p:extLst>
      <p:ext uri="{BB962C8B-B14F-4D97-AF65-F5344CB8AC3E}">
        <p14:creationId xmlns:p14="http://schemas.microsoft.com/office/powerpoint/2010/main" val="48068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361692"/>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358877" y="697045"/>
            <a:ext cx="7118555"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002060"/>
                </a:solidFill>
                <a:effectLst/>
                <a:latin typeface="Norse" pitchFamily="50" charset="0"/>
              </a:rPr>
              <a:t>Museums and history</a:t>
            </a:r>
          </a:p>
        </p:txBody>
      </p:sp>
      <p:sp>
        <p:nvSpPr>
          <p:cNvPr id="14" name="TextBox 13">
            <a:extLst>
              <a:ext uri="{FF2B5EF4-FFF2-40B4-BE49-F238E27FC236}">
                <a16:creationId xmlns:a16="http://schemas.microsoft.com/office/drawing/2014/main" id="{4599D083-B3D3-0CED-D77F-08420ED84743}"/>
              </a:ext>
            </a:extLst>
          </p:cNvPr>
          <p:cNvSpPr txBox="1"/>
          <p:nvPr/>
        </p:nvSpPr>
        <p:spPr>
          <a:xfrm>
            <a:off x="541233" y="2274838"/>
            <a:ext cx="5933309" cy="2062103"/>
          </a:xfrm>
          <a:prstGeom prst="rect">
            <a:avLst/>
          </a:prstGeom>
          <a:noFill/>
        </p:spPr>
        <p:txBody>
          <a:bodyPr wrap="square" rtlCol="0">
            <a:spAutoFit/>
          </a:bodyPr>
          <a:lstStyle/>
          <a:p>
            <a:r>
              <a:rPr lang="en-GB" sz="3200" b="1" dirty="0">
                <a:solidFill>
                  <a:srgbClr val="C00000"/>
                </a:solidFill>
                <a:latin typeface="Baskerville Old Face" panose="02020602080505020303" pitchFamily="18" charset="0"/>
              </a:rPr>
              <a:t>Museums can teach you a lot about history, but how do they (or anyone else for that matter) know about things that happened so long ago?</a:t>
            </a:r>
          </a:p>
        </p:txBody>
      </p:sp>
      <p:pic>
        <p:nvPicPr>
          <p:cNvPr id="2050" name="Picture 2" descr="Viking Ship Museum - Oslo, Norway | Alex Berger | Flickr">
            <a:extLst>
              <a:ext uri="{FF2B5EF4-FFF2-40B4-BE49-F238E27FC236}">
                <a16:creationId xmlns:a16="http://schemas.microsoft.com/office/drawing/2014/main" id="{E36D2B67-D288-D93C-0E5C-B97924727D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091" y="1659193"/>
            <a:ext cx="4719484" cy="3539613"/>
          </a:xfrm>
          <a:prstGeom prst="hexagon">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11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B9A5CC9-6BCD-FA22-17B2-F914DCD647FB}"/>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2">
            <a:extLst>
              <a:ext uri="{FF2B5EF4-FFF2-40B4-BE49-F238E27FC236}">
                <a16:creationId xmlns:a16="http://schemas.microsoft.com/office/drawing/2014/main" id="{10FF551B-67FA-4A3C-A908-3337E0277D2F}"/>
              </a:ext>
            </a:extLst>
          </p:cNvPr>
          <p:cNvSpPr/>
          <p:nvPr/>
        </p:nvSpPr>
        <p:spPr>
          <a:xfrm>
            <a:off x="1260253" y="2434930"/>
            <a:ext cx="9671494" cy="1107996"/>
          </a:xfrm>
          <a:prstGeom prst="rect">
            <a:avLst/>
          </a:prstGeom>
          <a:solidFill>
            <a:srgbClr val="F9D373"/>
          </a:solid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6600" b="1" cap="none" spc="0" dirty="0">
                <a:ln/>
                <a:solidFill>
                  <a:srgbClr val="DEA900"/>
                </a:solidFill>
                <a:effectLst/>
              </a:rPr>
              <a:t>What do we mean by bias?</a:t>
            </a:r>
          </a:p>
        </p:txBody>
      </p:sp>
      <p:sp>
        <p:nvSpPr>
          <p:cNvPr id="5" name="TextBox 4">
            <a:extLst>
              <a:ext uri="{FF2B5EF4-FFF2-40B4-BE49-F238E27FC236}">
                <a16:creationId xmlns:a16="http://schemas.microsoft.com/office/drawing/2014/main" id="{AC2576C0-090F-4940-A54E-6BEA48E68C9A}"/>
              </a:ext>
            </a:extLst>
          </p:cNvPr>
          <p:cNvSpPr txBox="1"/>
          <p:nvPr/>
        </p:nvSpPr>
        <p:spPr>
          <a:xfrm>
            <a:off x="806028" y="818899"/>
            <a:ext cx="4860700" cy="954107"/>
          </a:xfrm>
          <a:prstGeom prst="rect">
            <a:avLst/>
          </a:prstGeom>
          <a:solidFill>
            <a:srgbClr val="F9D373"/>
          </a:solidFill>
        </p:spPr>
        <p:txBody>
          <a:bodyPr wrap="square" rtlCol="0">
            <a:spAutoFit/>
          </a:bodyPr>
          <a:lstStyle/>
          <a:p>
            <a:pPr algn="ctr"/>
            <a:r>
              <a:rPr lang="en-GB" sz="2800" b="1" dirty="0">
                <a:solidFill>
                  <a:srgbClr val="002060"/>
                </a:solidFill>
                <a:latin typeface="Baskerville Old Face" panose="02020602080505020303" pitchFamily="18" charset="0"/>
              </a:rPr>
              <a:t>Some of the people involved are your friends or family.</a:t>
            </a:r>
          </a:p>
        </p:txBody>
      </p:sp>
      <p:sp>
        <p:nvSpPr>
          <p:cNvPr id="6" name="TextBox 5">
            <a:extLst>
              <a:ext uri="{FF2B5EF4-FFF2-40B4-BE49-F238E27FC236}">
                <a16:creationId xmlns:a16="http://schemas.microsoft.com/office/drawing/2014/main" id="{A94FA783-8D3B-4E3E-ADCB-D3BBC2D9878A}"/>
              </a:ext>
            </a:extLst>
          </p:cNvPr>
          <p:cNvSpPr txBox="1"/>
          <p:nvPr/>
        </p:nvSpPr>
        <p:spPr>
          <a:xfrm>
            <a:off x="7013248" y="3764338"/>
            <a:ext cx="4860700" cy="954107"/>
          </a:xfrm>
          <a:prstGeom prst="rect">
            <a:avLst/>
          </a:prstGeom>
          <a:solidFill>
            <a:srgbClr val="F9D373"/>
          </a:solidFill>
        </p:spPr>
        <p:txBody>
          <a:bodyPr wrap="square" rtlCol="0">
            <a:spAutoFit/>
          </a:bodyPr>
          <a:lstStyle/>
          <a:p>
            <a:pPr algn="ctr"/>
            <a:r>
              <a:rPr lang="en-GB" sz="2800" b="1" dirty="0">
                <a:solidFill>
                  <a:srgbClr val="002060"/>
                </a:solidFill>
                <a:latin typeface="Baskerville Old Face" panose="02020602080505020303" pitchFamily="18" charset="0"/>
              </a:rPr>
              <a:t>You want a particular outcome for personal reasons.</a:t>
            </a:r>
          </a:p>
        </p:txBody>
      </p:sp>
      <p:sp>
        <p:nvSpPr>
          <p:cNvPr id="7" name="TextBox 6">
            <a:extLst>
              <a:ext uri="{FF2B5EF4-FFF2-40B4-BE49-F238E27FC236}">
                <a16:creationId xmlns:a16="http://schemas.microsoft.com/office/drawing/2014/main" id="{5A6A0A7D-010B-43E3-906D-C2B22D7BC9FB}"/>
              </a:ext>
            </a:extLst>
          </p:cNvPr>
          <p:cNvSpPr txBox="1"/>
          <p:nvPr/>
        </p:nvSpPr>
        <p:spPr>
          <a:xfrm>
            <a:off x="6702252" y="818899"/>
            <a:ext cx="4860700" cy="1384995"/>
          </a:xfrm>
          <a:prstGeom prst="rect">
            <a:avLst/>
          </a:prstGeom>
          <a:solidFill>
            <a:srgbClr val="F9D373"/>
          </a:solidFill>
        </p:spPr>
        <p:txBody>
          <a:bodyPr wrap="square" rtlCol="0">
            <a:spAutoFit/>
          </a:bodyPr>
          <a:lstStyle/>
          <a:p>
            <a:pPr algn="ctr"/>
            <a:r>
              <a:rPr lang="en-GB" sz="2800" b="1" dirty="0">
                <a:solidFill>
                  <a:srgbClr val="C00000"/>
                </a:solidFill>
                <a:latin typeface="Baskerville Old Face" panose="02020602080505020303" pitchFamily="18" charset="0"/>
              </a:rPr>
              <a:t>You prefer one side because of country, religion, ideology, football team etc.</a:t>
            </a:r>
          </a:p>
        </p:txBody>
      </p:sp>
      <p:sp>
        <p:nvSpPr>
          <p:cNvPr id="8" name="TextBox 7">
            <a:extLst>
              <a:ext uri="{FF2B5EF4-FFF2-40B4-BE49-F238E27FC236}">
                <a16:creationId xmlns:a16="http://schemas.microsoft.com/office/drawing/2014/main" id="{3B0539C7-F62F-4443-837F-947AA15A8173}"/>
              </a:ext>
            </a:extLst>
          </p:cNvPr>
          <p:cNvSpPr txBox="1"/>
          <p:nvPr/>
        </p:nvSpPr>
        <p:spPr>
          <a:xfrm>
            <a:off x="4094922" y="4939857"/>
            <a:ext cx="4860700" cy="1384995"/>
          </a:xfrm>
          <a:prstGeom prst="rect">
            <a:avLst/>
          </a:prstGeom>
          <a:solidFill>
            <a:srgbClr val="F9D373"/>
          </a:solidFill>
        </p:spPr>
        <p:txBody>
          <a:bodyPr wrap="square" rtlCol="0">
            <a:spAutoFit/>
          </a:bodyPr>
          <a:lstStyle/>
          <a:p>
            <a:pPr algn="ctr"/>
            <a:r>
              <a:rPr lang="en-GB" sz="2800" b="1" dirty="0">
                <a:solidFill>
                  <a:srgbClr val="C00000"/>
                </a:solidFill>
                <a:latin typeface="Baskerville Old Face" panose="02020602080505020303" pitchFamily="18" charset="0"/>
              </a:rPr>
              <a:t>You are affected by stereotypes (e.g. to do with race, gender, class etc.?</a:t>
            </a:r>
          </a:p>
        </p:txBody>
      </p:sp>
      <p:sp>
        <p:nvSpPr>
          <p:cNvPr id="9" name="TextBox 8">
            <a:extLst>
              <a:ext uri="{FF2B5EF4-FFF2-40B4-BE49-F238E27FC236}">
                <a16:creationId xmlns:a16="http://schemas.microsoft.com/office/drawing/2014/main" id="{D632DFA1-05B3-400C-B405-E12E7B521DFE}"/>
              </a:ext>
            </a:extLst>
          </p:cNvPr>
          <p:cNvSpPr txBox="1"/>
          <p:nvPr/>
        </p:nvSpPr>
        <p:spPr>
          <a:xfrm>
            <a:off x="318052" y="4217306"/>
            <a:ext cx="3478205" cy="1384995"/>
          </a:xfrm>
          <a:prstGeom prst="rect">
            <a:avLst/>
          </a:prstGeom>
          <a:solidFill>
            <a:srgbClr val="F9D373"/>
          </a:solidFill>
        </p:spPr>
        <p:txBody>
          <a:bodyPr wrap="square" rtlCol="0">
            <a:spAutoFit/>
          </a:bodyPr>
          <a:lstStyle/>
          <a:p>
            <a:pPr algn="ctr"/>
            <a:r>
              <a:rPr lang="en-GB" sz="2800" b="1" dirty="0">
                <a:solidFill>
                  <a:srgbClr val="002060"/>
                </a:solidFill>
                <a:latin typeface="Baskerville Old Face" panose="02020602080505020303" pitchFamily="18" charset="0"/>
              </a:rPr>
              <a:t>You have already decided before you hear all sides.</a:t>
            </a:r>
          </a:p>
        </p:txBody>
      </p:sp>
    </p:spTree>
    <p:extLst>
      <p:ext uri="{BB962C8B-B14F-4D97-AF65-F5344CB8AC3E}">
        <p14:creationId xmlns:p14="http://schemas.microsoft.com/office/powerpoint/2010/main" val="426937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A3AE49A-B77C-EF00-4CEA-69B249A854B7}"/>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1F297AC4-4562-4F39-913E-5F9D8F707663}"/>
              </a:ext>
            </a:extLst>
          </p:cNvPr>
          <p:cNvSpPr txBox="1"/>
          <p:nvPr/>
        </p:nvSpPr>
        <p:spPr>
          <a:xfrm>
            <a:off x="374855" y="1737578"/>
            <a:ext cx="11442290" cy="954107"/>
          </a:xfrm>
          <a:prstGeom prst="rect">
            <a:avLst/>
          </a:prstGeom>
          <a:solidFill>
            <a:srgbClr val="F9D373"/>
          </a:solidFill>
        </p:spPr>
        <p:txBody>
          <a:bodyPr wrap="square">
            <a:spAutoFit/>
          </a:bodyPr>
          <a:lstStyle/>
          <a:p>
            <a:r>
              <a:rPr lang="en-US" sz="2800" b="1" dirty="0">
                <a:solidFill>
                  <a:srgbClr val="00B050"/>
                </a:solidFill>
                <a:latin typeface="arial" panose="020B0604020202020204" pitchFamily="34" charset="0"/>
              </a:rPr>
              <a:t>‘The ref must have been blind to make that decision!’ – Man U manager Ole Gunnar Solskjaer.</a:t>
            </a:r>
            <a:endParaRPr lang="en-GB" sz="2800" b="1" dirty="0">
              <a:solidFill>
                <a:srgbClr val="00B050"/>
              </a:solidFill>
            </a:endParaRPr>
          </a:p>
        </p:txBody>
      </p:sp>
      <p:sp>
        <p:nvSpPr>
          <p:cNvPr id="8" name="TextBox 7">
            <a:extLst>
              <a:ext uri="{FF2B5EF4-FFF2-40B4-BE49-F238E27FC236}">
                <a16:creationId xmlns:a16="http://schemas.microsoft.com/office/drawing/2014/main" id="{8B7CF6AC-F783-4530-A420-AC07E53459F7}"/>
              </a:ext>
            </a:extLst>
          </p:cNvPr>
          <p:cNvSpPr txBox="1"/>
          <p:nvPr/>
        </p:nvSpPr>
        <p:spPr>
          <a:xfrm>
            <a:off x="368710" y="2951946"/>
            <a:ext cx="11442290" cy="954107"/>
          </a:xfrm>
          <a:prstGeom prst="rect">
            <a:avLst/>
          </a:prstGeom>
          <a:solidFill>
            <a:srgbClr val="F9D373"/>
          </a:solidFill>
        </p:spPr>
        <p:txBody>
          <a:bodyPr wrap="square">
            <a:spAutoFit/>
          </a:bodyPr>
          <a:lstStyle/>
          <a:p>
            <a:r>
              <a:rPr lang="en-US" sz="2800" b="1" dirty="0">
                <a:solidFill>
                  <a:srgbClr val="002060"/>
                </a:solidFill>
                <a:latin typeface="arial" panose="020B0604020202020204" pitchFamily="34" charset="0"/>
              </a:rPr>
              <a:t>Book: </a:t>
            </a:r>
            <a:r>
              <a:rPr lang="en-US" sz="2800" b="1" i="1" dirty="0">
                <a:solidFill>
                  <a:srgbClr val="002060"/>
                </a:solidFill>
                <a:latin typeface="arial" panose="020B0604020202020204" pitchFamily="34" charset="0"/>
              </a:rPr>
              <a:t>Cars – Dangerous Death Machines</a:t>
            </a:r>
            <a:r>
              <a:rPr lang="en-US" sz="2800" b="1" dirty="0">
                <a:solidFill>
                  <a:srgbClr val="002060"/>
                </a:solidFill>
                <a:latin typeface="arial" panose="020B0604020202020204" pitchFamily="34" charset="0"/>
              </a:rPr>
              <a:t> by Sally Arkwright (the UK’s biggest stable owner) </a:t>
            </a:r>
            <a:endParaRPr lang="en-GB" sz="2800" b="1" dirty="0">
              <a:solidFill>
                <a:srgbClr val="002060"/>
              </a:solidFill>
            </a:endParaRPr>
          </a:p>
        </p:txBody>
      </p:sp>
      <p:sp>
        <p:nvSpPr>
          <p:cNvPr id="10" name="TextBox 9">
            <a:extLst>
              <a:ext uri="{FF2B5EF4-FFF2-40B4-BE49-F238E27FC236}">
                <a16:creationId xmlns:a16="http://schemas.microsoft.com/office/drawing/2014/main" id="{764CF699-F7C0-43F5-9BC7-1B3E005646B9}"/>
              </a:ext>
            </a:extLst>
          </p:cNvPr>
          <p:cNvSpPr txBox="1"/>
          <p:nvPr/>
        </p:nvSpPr>
        <p:spPr>
          <a:xfrm>
            <a:off x="368710" y="4191961"/>
            <a:ext cx="11442290" cy="523220"/>
          </a:xfrm>
          <a:prstGeom prst="rect">
            <a:avLst/>
          </a:prstGeom>
          <a:solidFill>
            <a:srgbClr val="F9D373"/>
          </a:solidFill>
        </p:spPr>
        <p:txBody>
          <a:bodyPr wrap="square">
            <a:spAutoFit/>
          </a:bodyPr>
          <a:lstStyle/>
          <a:p>
            <a:r>
              <a:rPr lang="en-US" sz="2800" b="1" dirty="0">
                <a:solidFill>
                  <a:srgbClr val="FF0000"/>
                </a:solidFill>
                <a:latin typeface="arial" panose="020B0604020202020204" pitchFamily="34" charset="0"/>
              </a:rPr>
              <a:t>‘Guy Fawkes should be executed at once!’ – King James I.</a:t>
            </a:r>
            <a:endParaRPr lang="en-GB" sz="2800" b="1" dirty="0">
              <a:solidFill>
                <a:srgbClr val="FF0000"/>
              </a:solidFill>
            </a:endParaRPr>
          </a:p>
        </p:txBody>
      </p:sp>
      <p:sp>
        <p:nvSpPr>
          <p:cNvPr id="11" name="TextBox 10">
            <a:extLst>
              <a:ext uri="{FF2B5EF4-FFF2-40B4-BE49-F238E27FC236}">
                <a16:creationId xmlns:a16="http://schemas.microsoft.com/office/drawing/2014/main" id="{FEF0EBCF-40D7-4403-ACDB-6479CA100527}"/>
              </a:ext>
            </a:extLst>
          </p:cNvPr>
          <p:cNvSpPr txBox="1"/>
          <p:nvPr/>
        </p:nvSpPr>
        <p:spPr>
          <a:xfrm>
            <a:off x="368710" y="4965691"/>
            <a:ext cx="11442290" cy="954107"/>
          </a:xfrm>
          <a:prstGeom prst="rect">
            <a:avLst/>
          </a:prstGeom>
          <a:solidFill>
            <a:srgbClr val="F9D373"/>
          </a:solidFill>
        </p:spPr>
        <p:txBody>
          <a:bodyPr wrap="square">
            <a:spAutoFit/>
          </a:bodyPr>
          <a:lstStyle/>
          <a:p>
            <a:r>
              <a:rPr lang="en-US" sz="2800" b="1" dirty="0">
                <a:solidFill>
                  <a:srgbClr val="7030A0"/>
                </a:solidFill>
                <a:latin typeface="arial" panose="020B0604020202020204" pitchFamily="34" charset="0"/>
              </a:rPr>
              <a:t>‘I don’t think we need to hear any evidence. Look at him, he looks very guilty indeed.’ – Judge Moore.</a:t>
            </a:r>
            <a:endParaRPr lang="en-GB" sz="2800" b="1" dirty="0">
              <a:solidFill>
                <a:srgbClr val="7030A0"/>
              </a:solidFill>
            </a:endParaRPr>
          </a:p>
        </p:txBody>
      </p:sp>
      <p:sp>
        <p:nvSpPr>
          <p:cNvPr id="3" name="Rectangle 2">
            <a:extLst>
              <a:ext uri="{FF2B5EF4-FFF2-40B4-BE49-F238E27FC236}">
                <a16:creationId xmlns:a16="http://schemas.microsoft.com/office/drawing/2014/main" id="{5EE40F39-6737-9BCE-993F-BC3611AFD4A0}"/>
              </a:ext>
            </a:extLst>
          </p:cNvPr>
          <p:cNvSpPr/>
          <p:nvPr/>
        </p:nvSpPr>
        <p:spPr>
          <a:xfrm>
            <a:off x="542260" y="533718"/>
            <a:ext cx="5378145"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r>
              <a:rPr lang="en-US" sz="7200" b="1" cap="none" spc="0" dirty="0">
                <a:ln/>
                <a:solidFill>
                  <a:srgbClr val="002060"/>
                </a:solidFill>
                <a:effectLst/>
                <a:latin typeface="Norse" pitchFamily="50" charset="0"/>
              </a:rPr>
              <a:t>Spot the bias</a:t>
            </a:r>
          </a:p>
        </p:txBody>
      </p:sp>
    </p:spTree>
    <p:extLst>
      <p:ext uri="{BB962C8B-B14F-4D97-AF65-F5344CB8AC3E}">
        <p14:creationId xmlns:p14="http://schemas.microsoft.com/office/powerpoint/2010/main" val="183090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771373" y="859894"/>
            <a:ext cx="333425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r>
              <a:rPr lang="en-US" sz="7200" b="1" cap="none" spc="0" dirty="0">
                <a:ln/>
                <a:solidFill>
                  <a:srgbClr val="002060"/>
                </a:solidFill>
                <a:effectLst/>
                <a:latin typeface="Norse" pitchFamily="50" charset="0"/>
              </a:rPr>
              <a:t>Bias Task</a:t>
            </a:r>
          </a:p>
        </p:txBody>
      </p:sp>
      <p:sp>
        <p:nvSpPr>
          <p:cNvPr id="5" name="TextBox 4">
            <a:extLst>
              <a:ext uri="{FF2B5EF4-FFF2-40B4-BE49-F238E27FC236}">
                <a16:creationId xmlns:a16="http://schemas.microsoft.com/office/drawing/2014/main" id="{4F68A69D-E935-16EA-101D-A3EF1EAD0C3E}"/>
              </a:ext>
            </a:extLst>
          </p:cNvPr>
          <p:cNvSpPr txBox="1"/>
          <p:nvPr/>
        </p:nvSpPr>
        <p:spPr>
          <a:xfrm>
            <a:off x="561565" y="2135892"/>
            <a:ext cx="8833158" cy="1384995"/>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To explore the idea of bias, we’re going to split the class in half. Everyone is going to write a short diary entry about a viking attack.</a:t>
            </a:r>
          </a:p>
        </p:txBody>
      </p:sp>
      <p:sp>
        <p:nvSpPr>
          <p:cNvPr id="7" name="TextBox 6">
            <a:extLst>
              <a:ext uri="{FF2B5EF4-FFF2-40B4-BE49-F238E27FC236}">
                <a16:creationId xmlns:a16="http://schemas.microsoft.com/office/drawing/2014/main" id="{1C822908-B98B-3510-C93B-C1927039FB79}"/>
              </a:ext>
            </a:extLst>
          </p:cNvPr>
          <p:cNvSpPr txBox="1"/>
          <p:nvPr/>
        </p:nvSpPr>
        <p:spPr>
          <a:xfrm>
            <a:off x="3579761" y="3492453"/>
            <a:ext cx="8169787" cy="1384995"/>
          </a:xfrm>
          <a:prstGeom prst="rect">
            <a:avLst/>
          </a:prstGeom>
          <a:noFill/>
        </p:spPr>
        <p:txBody>
          <a:bodyPr wrap="square" rtlCol="0">
            <a:spAutoFit/>
          </a:bodyPr>
          <a:lstStyle/>
          <a:p>
            <a:r>
              <a:rPr lang="en-GB" sz="2800" b="1" dirty="0">
                <a:solidFill>
                  <a:srgbClr val="002060"/>
                </a:solidFill>
                <a:latin typeface="Baskerville Old Face" panose="02020602080505020303" pitchFamily="18" charset="0"/>
              </a:rPr>
              <a:t>Half of you will write from the point of view of the attacking vikings. The other half from the point of view of the Anglo-Saxons who are under attack.</a:t>
            </a:r>
          </a:p>
        </p:txBody>
      </p:sp>
      <p:sp>
        <p:nvSpPr>
          <p:cNvPr id="11" name="TextBox 10">
            <a:extLst>
              <a:ext uri="{FF2B5EF4-FFF2-40B4-BE49-F238E27FC236}">
                <a16:creationId xmlns:a16="http://schemas.microsoft.com/office/drawing/2014/main" id="{2E99C44D-2131-41B6-6170-5C949CC60BC6}"/>
              </a:ext>
            </a:extLst>
          </p:cNvPr>
          <p:cNvSpPr txBox="1"/>
          <p:nvPr/>
        </p:nvSpPr>
        <p:spPr>
          <a:xfrm>
            <a:off x="561565" y="5069765"/>
            <a:ext cx="8597183" cy="954107"/>
          </a:xfrm>
          <a:prstGeom prst="rect">
            <a:avLst/>
          </a:prstGeom>
          <a:noFill/>
        </p:spPr>
        <p:txBody>
          <a:bodyPr wrap="square" rtlCol="0">
            <a:spAutoFit/>
          </a:bodyPr>
          <a:lstStyle/>
          <a:p>
            <a:r>
              <a:rPr lang="en-GB" sz="2800" b="1" dirty="0">
                <a:solidFill>
                  <a:srgbClr val="C00000"/>
                </a:solidFill>
                <a:latin typeface="Baskerville Old Face" panose="02020602080505020303" pitchFamily="18" charset="0"/>
              </a:rPr>
              <a:t>Think, in particular, about how your describe the vikings who are attacking.</a:t>
            </a:r>
          </a:p>
        </p:txBody>
      </p:sp>
      <p:pic>
        <p:nvPicPr>
          <p:cNvPr id="4098" name="Picture 2">
            <a:extLst>
              <a:ext uri="{FF2B5EF4-FFF2-40B4-BE49-F238E27FC236}">
                <a16:creationId xmlns:a16="http://schemas.microsoft.com/office/drawing/2014/main" id="{E942D5CB-77D8-D4BD-77A9-C401D4629D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41919" flipH="1">
            <a:off x="9644585" y="549798"/>
            <a:ext cx="1423095" cy="2805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44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314732" y="711751"/>
            <a:ext cx="1096298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002060"/>
                </a:solidFill>
                <a:effectLst/>
                <a:latin typeface="Norse" pitchFamily="50" charset="0"/>
              </a:rPr>
              <a:t>How do we know about the past?</a:t>
            </a:r>
          </a:p>
        </p:txBody>
      </p:sp>
      <p:sp>
        <p:nvSpPr>
          <p:cNvPr id="14" name="TextBox 13">
            <a:extLst>
              <a:ext uri="{FF2B5EF4-FFF2-40B4-BE49-F238E27FC236}">
                <a16:creationId xmlns:a16="http://schemas.microsoft.com/office/drawing/2014/main" id="{4599D083-B3D3-0CED-D77F-08420ED84743}"/>
              </a:ext>
            </a:extLst>
          </p:cNvPr>
          <p:cNvSpPr txBox="1"/>
          <p:nvPr/>
        </p:nvSpPr>
        <p:spPr>
          <a:xfrm>
            <a:off x="839904" y="2055382"/>
            <a:ext cx="10437817" cy="553998"/>
          </a:xfrm>
          <a:prstGeom prst="rect">
            <a:avLst/>
          </a:prstGeom>
          <a:noFill/>
        </p:spPr>
        <p:txBody>
          <a:bodyPr wrap="square" rtlCol="0">
            <a:spAutoFit/>
          </a:bodyPr>
          <a:lstStyle/>
          <a:p>
            <a:pPr algn="ctr"/>
            <a:r>
              <a:rPr lang="en-GB" sz="3000" b="1" dirty="0">
                <a:solidFill>
                  <a:srgbClr val="C00000"/>
                </a:solidFill>
                <a:latin typeface="Baskerville Old Face" panose="02020602080505020303" pitchFamily="18" charset="0"/>
              </a:rPr>
              <a:t>We draw from many different sources when learning about the past.</a:t>
            </a:r>
          </a:p>
        </p:txBody>
      </p:sp>
      <p:sp>
        <p:nvSpPr>
          <p:cNvPr id="4" name="TextBox 3">
            <a:extLst>
              <a:ext uri="{FF2B5EF4-FFF2-40B4-BE49-F238E27FC236}">
                <a16:creationId xmlns:a16="http://schemas.microsoft.com/office/drawing/2014/main" id="{C5BD8AF1-0047-5FDE-8EB3-F8A75C180C02}"/>
              </a:ext>
            </a:extLst>
          </p:cNvPr>
          <p:cNvSpPr txBox="1"/>
          <p:nvPr/>
        </p:nvSpPr>
        <p:spPr>
          <a:xfrm>
            <a:off x="548964" y="4008141"/>
            <a:ext cx="4259010" cy="1200329"/>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Accounts from others at the time</a:t>
            </a:r>
          </a:p>
        </p:txBody>
      </p:sp>
      <p:sp>
        <p:nvSpPr>
          <p:cNvPr id="6" name="TextBox 5">
            <a:extLst>
              <a:ext uri="{FF2B5EF4-FFF2-40B4-BE49-F238E27FC236}">
                <a16:creationId xmlns:a16="http://schemas.microsoft.com/office/drawing/2014/main" id="{5E432568-9B44-A9E8-4073-831D0C46E7C1}"/>
              </a:ext>
            </a:extLst>
          </p:cNvPr>
          <p:cNvSpPr txBox="1"/>
          <p:nvPr/>
        </p:nvSpPr>
        <p:spPr>
          <a:xfrm>
            <a:off x="4332856" y="4982440"/>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Archaeology</a:t>
            </a:r>
          </a:p>
        </p:txBody>
      </p:sp>
      <p:sp>
        <p:nvSpPr>
          <p:cNvPr id="8" name="TextBox 7">
            <a:extLst>
              <a:ext uri="{FF2B5EF4-FFF2-40B4-BE49-F238E27FC236}">
                <a16:creationId xmlns:a16="http://schemas.microsoft.com/office/drawing/2014/main" id="{54838C8C-E9E6-4F5A-0241-24065F529CC0}"/>
              </a:ext>
            </a:extLst>
          </p:cNvPr>
          <p:cNvSpPr txBox="1"/>
          <p:nvPr/>
        </p:nvSpPr>
        <p:spPr>
          <a:xfrm>
            <a:off x="7502013" y="3961974"/>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Oral History</a:t>
            </a:r>
          </a:p>
        </p:txBody>
      </p:sp>
      <p:sp>
        <p:nvSpPr>
          <p:cNvPr id="9" name="TextBox 8">
            <a:extLst>
              <a:ext uri="{FF2B5EF4-FFF2-40B4-BE49-F238E27FC236}">
                <a16:creationId xmlns:a16="http://schemas.microsoft.com/office/drawing/2014/main" id="{6E56AE40-7633-2D14-44F9-FFEC4945B583}"/>
              </a:ext>
            </a:extLst>
          </p:cNvPr>
          <p:cNvSpPr txBox="1"/>
          <p:nvPr/>
        </p:nvSpPr>
        <p:spPr>
          <a:xfrm>
            <a:off x="7801897" y="5449655"/>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Artwork</a:t>
            </a:r>
          </a:p>
        </p:txBody>
      </p:sp>
      <p:sp>
        <p:nvSpPr>
          <p:cNvPr id="10" name="TextBox 9">
            <a:extLst>
              <a:ext uri="{FF2B5EF4-FFF2-40B4-BE49-F238E27FC236}">
                <a16:creationId xmlns:a16="http://schemas.microsoft.com/office/drawing/2014/main" id="{1C86ACB4-AA56-8F17-CE49-97D5722784E0}"/>
              </a:ext>
            </a:extLst>
          </p:cNvPr>
          <p:cNvSpPr txBox="1"/>
          <p:nvPr/>
        </p:nvSpPr>
        <p:spPr>
          <a:xfrm>
            <a:off x="1774722" y="5623658"/>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Science</a:t>
            </a:r>
          </a:p>
        </p:txBody>
      </p:sp>
      <p:sp>
        <p:nvSpPr>
          <p:cNvPr id="3" name="TextBox 2">
            <a:extLst>
              <a:ext uri="{FF2B5EF4-FFF2-40B4-BE49-F238E27FC236}">
                <a16:creationId xmlns:a16="http://schemas.microsoft.com/office/drawing/2014/main" id="{39D2029E-4357-9AFF-9815-D257F681B782}"/>
              </a:ext>
            </a:extLst>
          </p:cNvPr>
          <p:cNvSpPr txBox="1"/>
          <p:nvPr/>
        </p:nvSpPr>
        <p:spPr>
          <a:xfrm>
            <a:off x="1108587" y="3009052"/>
            <a:ext cx="425901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First hand accounts</a:t>
            </a:r>
          </a:p>
        </p:txBody>
      </p:sp>
      <p:sp>
        <p:nvSpPr>
          <p:cNvPr id="5" name="TextBox 4">
            <a:extLst>
              <a:ext uri="{FF2B5EF4-FFF2-40B4-BE49-F238E27FC236}">
                <a16:creationId xmlns:a16="http://schemas.microsoft.com/office/drawing/2014/main" id="{02A7535D-37DB-F4E7-FB65-285011EF0E7E}"/>
              </a:ext>
            </a:extLst>
          </p:cNvPr>
          <p:cNvSpPr txBox="1"/>
          <p:nvPr/>
        </p:nvSpPr>
        <p:spPr>
          <a:xfrm>
            <a:off x="5672391" y="3120624"/>
            <a:ext cx="5056245"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Works of other historians</a:t>
            </a:r>
          </a:p>
        </p:txBody>
      </p:sp>
    </p:spTree>
    <p:extLst>
      <p:ext uri="{BB962C8B-B14F-4D97-AF65-F5344CB8AC3E}">
        <p14:creationId xmlns:p14="http://schemas.microsoft.com/office/powerpoint/2010/main" val="203956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314732" y="711751"/>
            <a:ext cx="1096298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002060"/>
                </a:solidFill>
                <a:effectLst/>
                <a:latin typeface="Norse" pitchFamily="50" charset="0"/>
              </a:rPr>
              <a:t>How do we know about the past?</a:t>
            </a:r>
          </a:p>
        </p:txBody>
      </p:sp>
      <p:sp>
        <p:nvSpPr>
          <p:cNvPr id="14" name="TextBox 13">
            <a:extLst>
              <a:ext uri="{FF2B5EF4-FFF2-40B4-BE49-F238E27FC236}">
                <a16:creationId xmlns:a16="http://schemas.microsoft.com/office/drawing/2014/main" id="{4599D083-B3D3-0CED-D77F-08420ED84743}"/>
              </a:ext>
            </a:extLst>
          </p:cNvPr>
          <p:cNvSpPr txBox="1"/>
          <p:nvPr/>
        </p:nvSpPr>
        <p:spPr>
          <a:xfrm>
            <a:off x="839904" y="2055382"/>
            <a:ext cx="10437817" cy="553998"/>
          </a:xfrm>
          <a:prstGeom prst="rect">
            <a:avLst/>
          </a:prstGeom>
          <a:noFill/>
        </p:spPr>
        <p:txBody>
          <a:bodyPr wrap="square" rtlCol="0">
            <a:spAutoFit/>
          </a:bodyPr>
          <a:lstStyle/>
          <a:p>
            <a:pPr algn="ctr"/>
            <a:r>
              <a:rPr lang="en-GB" sz="3000" b="1" dirty="0">
                <a:solidFill>
                  <a:srgbClr val="C00000"/>
                </a:solidFill>
                <a:latin typeface="Baskerville Old Face" panose="02020602080505020303" pitchFamily="18" charset="0"/>
              </a:rPr>
              <a:t>We draw from many different sources when learning about the past.</a:t>
            </a:r>
          </a:p>
        </p:txBody>
      </p:sp>
      <p:sp>
        <p:nvSpPr>
          <p:cNvPr id="4" name="TextBox 3">
            <a:extLst>
              <a:ext uri="{FF2B5EF4-FFF2-40B4-BE49-F238E27FC236}">
                <a16:creationId xmlns:a16="http://schemas.microsoft.com/office/drawing/2014/main" id="{C5BD8AF1-0047-5FDE-8EB3-F8A75C180C02}"/>
              </a:ext>
            </a:extLst>
          </p:cNvPr>
          <p:cNvSpPr txBox="1"/>
          <p:nvPr/>
        </p:nvSpPr>
        <p:spPr>
          <a:xfrm>
            <a:off x="548964" y="4008141"/>
            <a:ext cx="4259010" cy="1200329"/>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Accounts from others at the time</a:t>
            </a:r>
          </a:p>
        </p:txBody>
      </p:sp>
      <p:sp>
        <p:nvSpPr>
          <p:cNvPr id="6" name="TextBox 5">
            <a:extLst>
              <a:ext uri="{FF2B5EF4-FFF2-40B4-BE49-F238E27FC236}">
                <a16:creationId xmlns:a16="http://schemas.microsoft.com/office/drawing/2014/main" id="{5E432568-9B44-A9E8-4073-831D0C46E7C1}"/>
              </a:ext>
            </a:extLst>
          </p:cNvPr>
          <p:cNvSpPr txBox="1"/>
          <p:nvPr/>
        </p:nvSpPr>
        <p:spPr>
          <a:xfrm>
            <a:off x="4332856" y="4982440"/>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Archaeology</a:t>
            </a:r>
          </a:p>
        </p:txBody>
      </p:sp>
      <p:sp>
        <p:nvSpPr>
          <p:cNvPr id="8" name="TextBox 7">
            <a:extLst>
              <a:ext uri="{FF2B5EF4-FFF2-40B4-BE49-F238E27FC236}">
                <a16:creationId xmlns:a16="http://schemas.microsoft.com/office/drawing/2014/main" id="{54838C8C-E9E6-4F5A-0241-24065F529CC0}"/>
              </a:ext>
            </a:extLst>
          </p:cNvPr>
          <p:cNvSpPr txBox="1"/>
          <p:nvPr/>
        </p:nvSpPr>
        <p:spPr>
          <a:xfrm>
            <a:off x="7502013" y="3961974"/>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Oral History</a:t>
            </a:r>
          </a:p>
        </p:txBody>
      </p:sp>
      <p:sp>
        <p:nvSpPr>
          <p:cNvPr id="9" name="TextBox 8">
            <a:extLst>
              <a:ext uri="{FF2B5EF4-FFF2-40B4-BE49-F238E27FC236}">
                <a16:creationId xmlns:a16="http://schemas.microsoft.com/office/drawing/2014/main" id="{6E56AE40-7633-2D14-44F9-FFEC4945B583}"/>
              </a:ext>
            </a:extLst>
          </p:cNvPr>
          <p:cNvSpPr txBox="1"/>
          <p:nvPr/>
        </p:nvSpPr>
        <p:spPr>
          <a:xfrm>
            <a:off x="7801897" y="5449655"/>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Artwork</a:t>
            </a:r>
          </a:p>
        </p:txBody>
      </p:sp>
      <p:sp>
        <p:nvSpPr>
          <p:cNvPr id="10" name="TextBox 9">
            <a:extLst>
              <a:ext uri="{FF2B5EF4-FFF2-40B4-BE49-F238E27FC236}">
                <a16:creationId xmlns:a16="http://schemas.microsoft.com/office/drawing/2014/main" id="{1C86ACB4-AA56-8F17-CE49-97D5722784E0}"/>
              </a:ext>
            </a:extLst>
          </p:cNvPr>
          <p:cNvSpPr txBox="1"/>
          <p:nvPr/>
        </p:nvSpPr>
        <p:spPr>
          <a:xfrm>
            <a:off x="1774722" y="5623658"/>
            <a:ext cx="292674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Science</a:t>
            </a:r>
          </a:p>
        </p:txBody>
      </p:sp>
      <p:sp>
        <p:nvSpPr>
          <p:cNvPr id="3" name="TextBox 2">
            <a:extLst>
              <a:ext uri="{FF2B5EF4-FFF2-40B4-BE49-F238E27FC236}">
                <a16:creationId xmlns:a16="http://schemas.microsoft.com/office/drawing/2014/main" id="{39D2029E-4357-9AFF-9815-D257F681B782}"/>
              </a:ext>
            </a:extLst>
          </p:cNvPr>
          <p:cNvSpPr txBox="1"/>
          <p:nvPr/>
        </p:nvSpPr>
        <p:spPr>
          <a:xfrm>
            <a:off x="1108587" y="3009052"/>
            <a:ext cx="4259010"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First hand accounts</a:t>
            </a:r>
          </a:p>
        </p:txBody>
      </p:sp>
      <p:sp>
        <p:nvSpPr>
          <p:cNvPr id="5" name="TextBox 4">
            <a:extLst>
              <a:ext uri="{FF2B5EF4-FFF2-40B4-BE49-F238E27FC236}">
                <a16:creationId xmlns:a16="http://schemas.microsoft.com/office/drawing/2014/main" id="{02A7535D-37DB-F4E7-FB65-285011EF0E7E}"/>
              </a:ext>
            </a:extLst>
          </p:cNvPr>
          <p:cNvSpPr txBox="1"/>
          <p:nvPr/>
        </p:nvSpPr>
        <p:spPr>
          <a:xfrm>
            <a:off x="5672391" y="3120624"/>
            <a:ext cx="5056245" cy="646331"/>
          </a:xfrm>
          <a:prstGeom prst="rect">
            <a:avLst/>
          </a:prstGeom>
          <a:noFill/>
        </p:spPr>
        <p:txBody>
          <a:bodyPr wrap="square" rtlCol="0">
            <a:spAutoFit/>
          </a:bodyPr>
          <a:lstStyle/>
          <a:p>
            <a:pPr algn="ctr"/>
            <a:r>
              <a:rPr lang="en-GB" sz="3600" b="1" dirty="0">
                <a:solidFill>
                  <a:srgbClr val="002060"/>
                </a:solidFill>
                <a:latin typeface="Baskerville Old Face" panose="02020602080505020303" pitchFamily="18" charset="0"/>
              </a:rPr>
              <a:t>Works of other historians</a:t>
            </a:r>
          </a:p>
        </p:txBody>
      </p:sp>
      <p:sp>
        <p:nvSpPr>
          <p:cNvPr id="7" name="Rectangle 6">
            <a:extLst>
              <a:ext uri="{FF2B5EF4-FFF2-40B4-BE49-F238E27FC236}">
                <a16:creationId xmlns:a16="http://schemas.microsoft.com/office/drawing/2014/main" id="{E0296126-248F-6092-F53D-587FB2B63C8A}"/>
              </a:ext>
            </a:extLst>
          </p:cNvPr>
          <p:cNvSpPr/>
          <p:nvPr/>
        </p:nvSpPr>
        <p:spPr>
          <a:xfrm>
            <a:off x="4332856" y="4892244"/>
            <a:ext cx="3051172" cy="88057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051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541233" y="697045"/>
            <a:ext cx="3254477"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002060"/>
                </a:solidFill>
                <a:effectLst/>
                <a:latin typeface="Norse" pitchFamily="50" charset="0"/>
              </a:rPr>
              <a:t>Artefacts</a:t>
            </a:r>
          </a:p>
        </p:txBody>
      </p:sp>
      <p:sp>
        <p:nvSpPr>
          <p:cNvPr id="3" name="TextBox 2">
            <a:extLst>
              <a:ext uri="{FF2B5EF4-FFF2-40B4-BE49-F238E27FC236}">
                <a16:creationId xmlns:a16="http://schemas.microsoft.com/office/drawing/2014/main" id="{691971CA-28ED-67C8-AB76-35184A45EEB6}"/>
              </a:ext>
            </a:extLst>
          </p:cNvPr>
          <p:cNvSpPr txBox="1"/>
          <p:nvPr/>
        </p:nvSpPr>
        <p:spPr>
          <a:xfrm>
            <a:off x="4101256" y="3039996"/>
            <a:ext cx="7666269" cy="1815882"/>
          </a:xfrm>
          <a:prstGeom prst="rect">
            <a:avLst/>
          </a:prstGeom>
          <a:noFill/>
        </p:spPr>
        <p:txBody>
          <a:bodyPr wrap="square" rtlCol="0">
            <a:spAutoFit/>
          </a:bodyPr>
          <a:lstStyle/>
          <a:p>
            <a:pPr algn="ctr"/>
            <a:r>
              <a:rPr lang="en-GB" sz="2800" b="1" dirty="0">
                <a:solidFill>
                  <a:srgbClr val="002060"/>
                </a:solidFill>
                <a:latin typeface="Baskerville Old Face" panose="02020602080505020303" pitchFamily="18" charset="0"/>
              </a:rPr>
              <a:t>Museums specialise in artefacts and archaeology. Past civilisations, including the Vikings, left a lot of things buried in the ground, and we can learn a lot from them.</a:t>
            </a:r>
          </a:p>
        </p:txBody>
      </p:sp>
      <p:sp>
        <p:nvSpPr>
          <p:cNvPr id="4" name="TextBox 3">
            <a:extLst>
              <a:ext uri="{FF2B5EF4-FFF2-40B4-BE49-F238E27FC236}">
                <a16:creationId xmlns:a16="http://schemas.microsoft.com/office/drawing/2014/main" id="{5D12D29B-73F2-F9C1-1BC0-59A60C931296}"/>
              </a:ext>
            </a:extLst>
          </p:cNvPr>
          <p:cNvSpPr txBox="1"/>
          <p:nvPr/>
        </p:nvSpPr>
        <p:spPr>
          <a:xfrm>
            <a:off x="619891" y="2057987"/>
            <a:ext cx="2926740" cy="646331"/>
          </a:xfrm>
          <a:prstGeom prst="rect">
            <a:avLst/>
          </a:prstGeom>
          <a:noFill/>
        </p:spPr>
        <p:txBody>
          <a:bodyPr wrap="square" rtlCol="0">
            <a:spAutoFit/>
          </a:bodyPr>
          <a:lstStyle/>
          <a:p>
            <a:r>
              <a:rPr lang="en-GB" sz="3600" b="1" dirty="0">
                <a:solidFill>
                  <a:srgbClr val="002060"/>
                </a:solidFill>
                <a:latin typeface="Baskerville Old Face" panose="02020602080505020303" pitchFamily="18" charset="0"/>
              </a:rPr>
              <a:t>Archaeology</a:t>
            </a:r>
          </a:p>
        </p:txBody>
      </p:sp>
      <p:sp>
        <p:nvSpPr>
          <p:cNvPr id="5" name="TextBox 4">
            <a:extLst>
              <a:ext uri="{FF2B5EF4-FFF2-40B4-BE49-F238E27FC236}">
                <a16:creationId xmlns:a16="http://schemas.microsoft.com/office/drawing/2014/main" id="{706C05F4-5425-8DC8-747A-7436ABAAF77F}"/>
              </a:ext>
            </a:extLst>
          </p:cNvPr>
          <p:cNvSpPr txBox="1"/>
          <p:nvPr/>
        </p:nvSpPr>
        <p:spPr>
          <a:xfrm>
            <a:off x="4120534" y="1937365"/>
            <a:ext cx="7929357" cy="830997"/>
          </a:xfrm>
          <a:prstGeom prst="rect">
            <a:avLst/>
          </a:prstGeom>
          <a:noFill/>
        </p:spPr>
        <p:txBody>
          <a:bodyPr wrap="square" rtlCol="0">
            <a:spAutoFit/>
          </a:bodyPr>
          <a:lstStyle/>
          <a:p>
            <a:r>
              <a:rPr lang="en-GB" sz="2400" b="1" dirty="0">
                <a:solidFill>
                  <a:srgbClr val="C00000"/>
                </a:solidFill>
                <a:latin typeface="Baskerville Old Face" panose="02020602080505020303" pitchFamily="18" charset="0"/>
              </a:rPr>
              <a:t>Artefacts from the time that we dig up. Grave good are especially useful.</a:t>
            </a:r>
          </a:p>
        </p:txBody>
      </p:sp>
      <p:sp>
        <p:nvSpPr>
          <p:cNvPr id="7" name="TextBox 6">
            <a:extLst>
              <a:ext uri="{FF2B5EF4-FFF2-40B4-BE49-F238E27FC236}">
                <a16:creationId xmlns:a16="http://schemas.microsoft.com/office/drawing/2014/main" id="{8E7F5BCE-E1C0-201D-B785-FCE4ED6D969A}"/>
              </a:ext>
            </a:extLst>
          </p:cNvPr>
          <p:cNvSpPr txBox="1"/>
          <p:nvPr/>
        </p:nvSpPr>
        <p:spPr>
          <a:xfrm>
            <a:off x="4101256" y="4946724"/>
            <a:ext cx="7666269" cy="1384995"/>
          </a:xfrm>
          <a:prstGeom prst="rect">
            <a:avLst/>
          </a:prstGeom>
          <a:noFill/>
        </p:spPr>
        <p:txBody>
          <a:bodyPr wrap="square" rtlCol="0">
            <a:spAutoFit/>
          </a:bodyPr>
          <a:lstStyle/>
          <a:p>
            <a:pPr algn="ctr"/>
            <a:r>
              <a:rPr lang="en-GB" sz="2800" b="1" dirty="0">
                <a:solidFill>
                  <a:srgbClr val="C00000"/>
                </a:solidFill>
                <a:latin typeface="Baskerville Old Face" panose="02020602080505020303" pitchFamily="18" charset="0"/>
              </a:rPr>
              <a:t>Grave goods (things the dead are buried with) are especially useful, but so are the everyday things that are left behind.</a:t>
            </a:r>
          </a:p>
        </p:txBody>
      </p:sp>
      <p:pic>
        <p:nvPicPr>
          <p:cNvPr id="8" name="Picture 2" descr="Royalty-free British Museum photos free download | Pxfuel">
            <a:extLst>
              <a:ext uri="{FF2B5EF4-FFF2-40B4-BE49-F238E27FC236}">
                <a16:creationId xmlns:a16="http://schemas.microsoft.com/office/drawing/2014/main" id="{463D3925-37FE-5E06-BCBE-7023EE5780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891" y="3206377"/>
            <a:ext cx="3396038" cy="2265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25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752093" y="644168"/>
            <a:ext cx="10373032"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002060"/>
                </a:solidFill>
                <a:effectLst/>
                <a:latin typeface="Norse" pitchFamily="50" charset="0"/>
              </a:rPr>
              <a:t>Could you be an archaeologist?</a:t>
            </a:r>
          </a:p>
        </p:txBody>
      </p:sp>
      <p:sp>
        <p:nvSpPr>
          <p:cNvPr id="14" name="TextBox 13">
            <a:extLst>
              <a:ext uri="{FF2B5EF4-FFF2-40B4-BE49-F238E27FC236}">
                <a16:creationId xmlns:a16="http://schemas.microsoft.com/office/drawing/2014/main" id="{4599D083-B3D3-0CED-D77F-08420ED84743}"/>
              </a:ext>
            </a:extLst>
          </p:cNvPr>
          <p:cNvSpPr txBox="1"/>
          <p:nvPr/>
        </p:nvSpPr>
        <p:spPr>
          <a:xfrm>
            <a:off x="536532" y="2094566"/>
            <a:ext cx="8018178" cy="1938992"/>
          </a:xfrm>
          <a:prstGeom prst="rect">
            <a:avLst/>
          </a:prstGeom>
          <a:noFill/>
        </p:spPr>
        <p:txBody>
          <a:bodyPr wrap="square" rtlCol="0">
            <a:spAutoFit/>
          </a:bodyPr>
          <a:lstStyle/>
          <a:p>
            <a:r>
              <a:rPr lang="en-GB" sz="3000" b="1" dirty="0">
                <a:solidFill>
                  <a:srgbClr val="C00000"/>
                </a:solidFill>
                <a:latin typeface="Baskerville Old Face" panose="02020602080505020303" pitchFamily="18" charset="0"/>
              </a:rPr>
              <a:t>Archaeologist have to take great care when digging up artefacts so that they don’t damage them. They then have to come to conclusions about the people the objects belonged to.</a:t>
            </a:r>
          </a:p>
        </p:txBody>
      </p:sp>
      <p:sp>
        <p:nvSpPr>
          <p:cNvPr id="3" name="TextBox 2">
            <a:extLst>
              <a:ext uri="{FF2B5EF4-FFF2-40B4-BE49-F238E27FC236}">
                <a16:creationId xmlns:a16="http://schemas.microsoft.com/office/drawing/2014/main" id="{691971CA-28ED-67C8-AB76-35184A45EEB6}"/>
              </a:ext>
            </a:extLst>
          </p:cNvPr>
          <p:cNvSpPr txBox="1"/>
          <p:nvPr/>
        </p:nvSpPr>
        <p:spPr>
          <a:xfrm>
            <a:off x="536532" y="4354315"/>
            <a:ext cx="8521295" cy="1477328"/>
          </a:xfrm>
          <a:prstGeom prst="rect">
            <a:avLst/>
          </a:prstGeom>
          <a:noFill/>
        </p:spPr>
        <p:txBody>
          <a:bodyPr wrap="square" rtlCol="0">
            <a:spAutoFit/>
          </a:bodyPr>
          <a:lstStyle/>
          <a:p>
            <a:r>
              <a:rPr lang="en-GB" sz="3000" b="1" dirty="0">
                <a:solidFill>
                  <a:srgbClr val="002060"/>
                </a:solidFill>
                <a:latin typeface="Baskerville Old Face" panose="02020602080505020303" pitchFamily="18" charset="0"/>
              </a:rPr>
              <a:t>Your job is use the tools of your trade to dig into the sand and retrieve your artefacts then tell us what they might tell you about they people who left them behind.</a:t>
            </a:r>
          </a:p>
        </p:txBody>
      </p:sp>
      <p:sp>
        <p:nvSpPr>
          <p:cNvPr id="5" name="Rectangle 4">
            <a:extLst>
              <a:ext uri="{FF2B5EF4-FFF2-40B4-BE49-F238E27FC236}">
                <a16:creationId xmlns:a16="http://schemas.microsoft.com/office/drawing/2014/main" id="{DD9AADBF-E6A2-D40A-AA53-C291C1FE884F}"/>
              </a:ext>
            </a:extLst>
          </p:cNvPr>
          <p:cNvSpPr/>
          <p:nvPr/>
        </p:nvSpPr>
        <p:spPr>
          <a:xfrm>
            <a:off x="9005566" y="2045317"/>
            <a:ext cx="269403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C00000"/>
                </a:solidFill>
                <a:effectLst/>
                <a:latin typeface="Norse" pitchFamily="50" charset="0"/>
              </a:rPr>
              <a:t>task</a:t>
            </a:r>
          </a:p>
        </p:txBody>
      </p:sp>
      <p:pic>
        <p:nvPicPr>
          <p:cNvPr id="6" name="Picture 2" descr="Plain Black Question Mark transparent PNG - StickPNG">
            <a:extLst>
              <a:ext uri="{FF2B5EF4-FFF2-40B4-BE49-F238E27FC236}">
                <a16:creationId xmlns:a16="http://schemas.microsoft.com/office/drawing/2014/main" id="{8FD8B426-B6D1-5D51-AB0F-CE8CC70A63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5441" y="3245646"/>
            <a:ext cx="3033806" cy="3033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03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690697" y="820150"/>
            <a:ext cx="4890770"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r>
              <a:rPr lang="en-US" sz="7200" b="1" cap="none" spc="0" dirty="0">
                <a:ln/>
                <a:solidFill>
                  <a:srgbClr val="002060"/>
                </a:solidFill>
                <a:effectLst/>
                <a:latin typeface="Norse" pitchFamily="50" charset="0"/>
              </a:rPr>
              <a:t>Other sources</a:t>
            </a:r>
          </a:p>
        </p:txBody>
      </p:sp>
      <p:sp>
        <p:nvSpPr>
          <p:cNvPr id="14" name="TextBox 13">
            <a:extLst>
              <a:ext uri="{FF2B5EF4-FFF2-40B4-BE49-F238E27FC236}">
                <a16:creationId xmlns:a16="http://schemas.microsoft.com/office/drawing/2014/main" id="{4599D083-B3D3-0CED-D77F-08420ED84743}"/>
              </a:ext>
            </a:extLst>
          </p:cNvPr>
          <p:cNvSpPr txBox="1"/>
          <p:nvPr/>
        </p:nvSpPr>
        <p:spPr>
          <a:xfrm>
            <a:off x="536309" y="2114814"/>
            <a:ext cx="11119380" cy="1477328"/>
          </a:xfrm>
          <a:prstGeom prst="rect">
            <a:avLst/>
          </a:prstGeom>
          <a:noFill/>
        </p:spPr>
        <p:txBody>
          <a:bodyPr wrap="square" rtlCol="0">
            <a:spAutoFit/>
          </a:bodyPr>
          <a:lstStyle/>
          <a:p>
            <a:pPr algn="ctr"/>
            <a:r>
              <a:rPr lang="en-GB" sz="3000" b="1" dirty="0">
                <a:solidFill>
                  <a:srgbClr val="C00000"/>
                </a:solidFill>
                <a:latin typeface="Baskerville Old Face" panose="02020602080505020303" pitchFamily="18" charset="0"/>
              </a:rPr>
              <a:t>Of course, it’s not just the physical objects and traces that historians use to learn about the past. They use lots of different Primary and Secondary Sources to do so.</a:t>
            </a:r>
          </a:p>
        </p:txBody>
      </p:sp>
      <p:sp>
        <p:nvSpPr>
          <p:cNvPr id="4" name="TextBox 3">
            <a:extLst>
              <a:ext uri="{FF2B5EF4-FFF2-40B4-BE49-F238E27FC236}">
                <a16:creationId xmlns:a16="http://schemas.microsoft.com/office/drawing/2014/main" id="{E6C2A2A2-FD3D-6856-E3EB-E549A9C495A0}"/>
              </a:ext>
            </a:extLst>
          </p:cNvPr>
          <p:cNvSpPr txBox="1"/>
          <p:nvPr/>
        </p:nvSpPr>
        <p:spPr>
          <a:xfrm>
            <a:off x="202021" y="4483574"/>
            <a:ext cx="4417358" cy="1938992"/>
          </a:xfrm>
          <a:prstGeom prst="rect">
            <a:avLst/>
          </a:prstGeom>
          <a:noFill/>
        </p:spPr>
        <p:txBody>
          <a:bodyPr wrap="square" rtlCol="0">
            <a:spAutoFit/>
          </a:bodyPr>
          <a:lstStyle/>
          <a:p>
            <a:pPr algn="ctr"/>
            <a:r>
              <a:rPr lang="en-GB" sz="2400" b="1" dirty="0">
                <a:solidFill>
                  <a:srgbClr val="C00000"/>
                </a:solidFill>
                <a:latin typeface="Comic Sans MS" panose="030F0702030302020204" pitchFamily="66" charset="0"/>
              </a:rPr>
              <a:t>Information someone or something that was there for the event. Artefacts, diaries, autobiographies etc.</a:t>
            </a:r>
          </a:p>
        </p:txBody>
      </p:sp>
      <p:sp>
        <p:nvSpPr>
          <p:cNvPr id="6" name="TextBox 5">
            <a:extLst>
              <a:ext uri="{FF2B5EF4-FFF2-40B4-BE49-F238E27FC236}">
                <a16:creationId xmlns:a16="http://schemas.microsoft.com/office/drawing/2014/main" id="{6BFB0594-E8D6-5240-73EE-2DF95A6326D2}"/>
              </a:ext>
            </a:extLst>
          </p:cNvPr>
          <p:cNvSpPr txBox="1"/>
          <p:nvPr/>
        </p:nvSpPr>
        <p:spPr>
          <a:xfrm>
            <a:off x="5728064" y="4483574"/>
            <a:ext cx="5927625" cy="1938992"/>
          </a:xfrm>
          <a:prstGeom prst="rect">
            <a:avLst/>
          </a:prstGeom>
          <a:noFill/>
        </p:spPr>
        <p:txBody>
          <a:bodyPr wrap="square" rtlCol="0">
            <a:spAutoFit/>
          </a:bodyPr>
          <a:lstStyle/>
          <a:p>
            <a:pPr algn="ctr"/>
            <a:r>
              <a:rPr lang="en-GB" sz="2400" b="1" dirty="0">
                <a:solidFill>
                  <a:srgbClr val="C00000"/>
                </a:solidFill>
                <a:latin typeface="Comic Sans MS" panose="030F0702030302020204" pitchFamily="66" charset="0"/>
              </a:rPr>
              <a:t>Information from someone who has learned it from someone or something else. History books, Wikipedia articles, account from people at the time who weren’t there.</a:t>
            </a:r>
          </a:p>
        </p:txBody>
      </p:sp>
      <p:sp>
        <p:nvSpPr>
          <p:cNvPr id="10" name="TextBox 9">
            <a:extLst>
              <a:ext uri="{FF2B5EF4-FFF2-40B4-BE49-F238E27FC236}">
                <a16:creationId xmlns:a16="http://schemas.microsoft.com/office/drawing/2014/main" id="{D9E76B29-9552-4E7D-61AD-35A6F97DE7E2}"/>
              </a:ext>
            </a:extLst>
          </p:cNvPr>
          <p:cNvSpPr txBox="1"/>
          <p:nvPr/>
        </p:nvSpPr>
        <p:spPr>
          <a:xfrm>
            <a:off x="690697" y="3780812"/>
            <a:ext cx="3440006" cy="584775"/>
          </a:xfrm>
          <a:prstGeom prst="rect">
            <a:avLst/>
          </a:prstGeom>
          <a:noFill/>
        </p:spPr>
        <p:txBody>
          <a:bodyPr wrap="square" rtlCol="0">
            <a:spAutoFit/>
          </a:bodyPr>
          <a:lstStyle/>
          <a:p>
            <a:pPr algn="ctr"/>
            <a:r>
              <a:rPr lang="en-GB" sz="3200" b="1" u="sng" dirty="0">
                <a:solidFill>
                  <a:srgbClr val="002060"/>
                </a:solidFill>
                <a:latin typeface="Comic Sans MS" panose="030F0702030302020204" pitchFamily="66" charset="0"/>
              </a:rPr>
              <a:t>Primary Sources</a:t>
            </a:r>
          </a:p>
        </p:txBody>
      </p:sp>
      <p:sp>
        <p:nvSpPr>
          <p:cNvPr id="11" name="TextBox 10">
            <a:extLst>
              <a:ext uri="{FF2B5EF4-FFF2-40B4-BE49-F238E27FC236}">
                <a16:creationId xmlns:a16="http://schemas.microsoft.com/office/drawing/2014/main" id="{6E241455-3A54-B495-F59F-2707FFCFFD82}"/>
              </a:ext>
            </a:extLst>
          </p:cNvPr>
          <p:cNvSpPr txBox="1"/>
          <p:nvPr/>
        </p:nvSpPr>
        <p:spPr>
          <a:xfrm>
            <a:off x="6701085" y="3780811"/>
            <a:ext cx="3981582" cy="584775"/>
          </a:xfrm>
          <a:prstGeom prst="rect">
            <a:avLst/>
          </a:prstGeom>
          <a:noFill/>
        </p:spPr>
        <p:txBody>
          <a:bodyPr wrap="square" rtlCol="0">
            <a:spAutoFit/>
          </a:bodyPr>
          <a:lstStyle/>
          <a:p>
            <a:pPr algn="ctr"/>
            <a:r>
              <a:rPr lang="en-GB" sz="3200" b="1" u="sng" dirty="0">
                <a:solidFill>
                  <a:srgbClr val="002060"/>
                </a:solidFill>
                <a:latin typeface="Comic Sans MS" panose="030F0702030302020204" pitchFamily="66" charset="0"/>
              </a:rPr>
              <a:t>Secondary Sources</a:t>
            </a:r>
          </a:p>
        </p:txBody>
      </p:sp>
      <p:pic>
        <p:nvPicPr>
          <p:cNvPr id="3074" name="Picture 2" descr="Royalty-free scroll photos free download | Pxfuel">
            <a:extLst>
              <a:ext uri="{FF2B5EF4-FFF2-40B4-BE49-F238E27FC236}">
                <a16:creationId xmlns:a16="http://schemas.microsoft.com/office/drawing/2014/main" id="{48FE9508-9E89-BDCF-3328-441D8A93DA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334" b="9313"/>
          <a:stretch/>
        </p:blipFill>
        <p:spPr bwMode="auto">
          <a:xfrm>
            <a:off x="7926356" y="637486"/>
            <a:ext cx="2756311" cy="1477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61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614505" y="540161"/>
            <a:ext cx="10962989"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7200" b="1" cap="none" spc="0" dirty="0">
                <a:ln/>
                <a:solidFill>
                  <a:srgbClr val="002060"/>
                </a:solidFill>
                <a:effectLst/>
                <a:latin typeface="Norse" pitchFamily="50" charset="0"/>
              </a:rPr>
              <a:t>Sources</a:t>
            </a:r>
          </a:p>
        </p:txBody>
      </p:sp>
      <p:sp>
        <p:nvSpPr>
          <p:cNvPr id="4" name="TextBox 3">
            <a:extLst>
              <a:ext uri="{FF2B5EF4-FFF2-40B4-BE49-F238E27FC236}">
                <a16:creationId xmlns:a16="http://schemas.microsoft.com/office/drawing/2014/main" id="{C5BD8AF1-0047-5FDE-8EB3-F8A75C180C02}"/>
              </a:ext>
            </a:extLst>
          </p:cNvPr>
          <p:cNvSpPr txBox="1"/>
          <p:nvPr/>
        </p:nvSpPr>
        <p:spPr>
          <a:xfrm>
            <a:off x="298806" y="1762469"/>
            <a:ext cx="3613354" cy="1077218"/>
          </a:xfrm>
          <a:prstGeom prst="rect">
            <a:avLst/>
          </a:prstGeom>
          <a:noFill/>
        </p:spPr>
        <p:txBody>
          <a:bodyPr wrap="square" rtlCol="0">
            <a:spAutoFit/>
          </a:bodyPr>
          <a:lstStyle/>
          <a:p>
            <a:r>
              <a:rPr lang="en-GB" sz="3200" b="1" dirty="0">
                <a:solidFill>
                  <a:srgbClr val="002060"/>
                </a:solidFill>
                <a:latin typeface="Baskerville Old Face" panose="02020602080505020303" pitchFamily="18" charset="0"/>
              </a:rPr>
              <a:t>Accounts from others at the time</a:t>
            </a:r>
          </a:p>
        </p:txBody>
      </p:sp>
      <p:sp>
        <p:nvSpPr>
          <p:cNvPr id="6" name="TextBox 5">
            <a:extLst>
              <a:ext uri="{FF2B5EF4-FFF2-40B4-BE49-F238E27FC236}">
                <a16:creationId xmlns:a16="http://schemas.microsoft.com/office/drawing/2014/main" id="{5E432568-9B44-A9E8-4073-831D0C46E7C1}"/>
              </a:ext>
            </a:extLst>
          </p:cNvPr>
          <p:cNvSpPr txBox="1"/>
          <p:nvPr/>
        </p:nvSpPr>
        <p:spPr>
          <a:xfrm>
            <a:off x="298807" y="2995161"/>
            <a:ext cx="3613353" cy="584775"/>
          </a:xfrm>
          <a:prstGeom prst="rect">
            <a:avLst/>
          </a:prstGeom>
          <a:noFill/>
        </p:spPr>
        <p:txBody>
          <a:bodyPr wrap="square" rtlCol="0">
            <a:spAutoFit/>
          </a:bodyPr>
          <a:lstStyle/>
          <a:p>
            <a:r>
              <a:rPr lang="en-GB" sz="3200" b="1" dirty="0">
                <a:solidFill>
                  <a:srgbClr val="002060"/>
                </a:solidFill>
                <a:latin typeface="Baskerville Old Face" panose="02020602080505020303" pitchFamily="18" charset="0"/>
              </a:rPr>
              <a:t>First Hand Accounts</a:t>
            </a:r>
          </a:p>
        </p:txBody>
      </p:sp>
      <p:sp>
        <p:nvSpPr>
          <p:cNvPr id="8" name="TextBox 7">
            <a:extLst>
              <a:ext uri="{FF2B5EF4-FFF2-40B4-BE49-F238E27FC236}">
                <a16:creationId xmlns:a16="http://schemas.microsoft.com/office/drawing/2014/main" id="{54838C8C-E9E6-4F5A-0241-24065F529CC0}"/>
              </a:ext>
            </a:extLst>
          </p:cNvPr>
          <p:cNvSpPr txBox="1"/>
          <p:nvPr/>
        </p:nvSpPr>
        <p:spPr>
          <a:xfrm>
            <a:off x="310018" y="3791587"/>
            <a:ext cx="2926740" cy="646331"/>
          </a:xfrm>
          <a:prstGeom prst="rect">
            <a:avLst/>
          </a:prstGeom>
          <a:noFill/>
        </p:spPr>
        <p:txBody>
          <a:bodyPr wrap="square" rtlCol="0">
            <a:spAutoFit/>
          </a:bodyPr>
          <a:lstStyle/>
          <a:p>
            <a:r>
              <a:rPr lang="en-GB" sz="3600" b="1" dirty="0">
                <a:solidFill>
                  <a:srgbClr val="002060"/>
                </a:solidFill>
                <a:latin typeface="Baskerville Old Face" panose="02020602080505020303" pitchFamily="18" charset="0"/>
              </a:rPr>
              <a:t>Oral History</a:t>
            </a:r>
          </a:p>
        </p:txBody>
      </p:sp>
      <p:sp>
        <p:nvSpPr>
          <p:cNvPr id="9" name="TextBox 8">
            <a:extLst>
              <a:ext uri="{FF2B5EF4-FFF2-40B4-BE49-F238E27FC236}">
                <a16:creationId xmlns:a16="http://schemas.microsoft.com/office/drawing/2014/main" id="{6E56AE40-7633-2D14-44F9-FFEC4945B583}"/>
              </a:ext>
            </a:extLst>
          </p:cNvPr>
          <p:cNvSpPr txBox="1"/>
          <p:nvPr/>
        </p:nvSpPr>
        <p:spPr>
          <a:xfrm>
            <a:off x="298806" y="4619520"/>
            <a:ext cx="2926740" cy="646331"/>
          </a:xfrm>
          <a:prstGeom prst="rect">
            <a:avLst/>
          </a:prstGeom>
          <a:noFill/>
        </p:spPr>
        <p:txBody>
          <a:bodyPr wrap="square" rtlCol="0">
            <a:spAutoFit/>
          </a:bodyPr>
          <a:lstStyle/>
          <a:p>
            <a:r>
              <a:rPr lang="en-GB" sz="3600" b="1" dirty="0">
                <a:solidFill>
                  <a:srgbClr val="002060"/>
                </a:solidFill>
                <a:latin typeface="Baskerville Old Face" panose="02020602080505020303" pitchFamily="18" charset="0"/>
              </a:rPr>
              <a:t>Artwork</a:t>
            </a:r>
          </a:p>
        </p:txBody>
      </p:sp>
      <p:sp>
        <p:nvSpPr>
          <p:cNvPr id="10" name="TextBox 9">
            <a:extLst>
              <a:ext uri="{FF2B5EF4-FFF2-40B4-BE49-F238E27FC236}">
                <a16:creationId xmlns:a16="http://schemas.microsoft.com/office/drawing/2014/main" id="{1C86ACB4-AA56-8F17-CE49-97D5722784E0}"/>
              </a:ext>
            </a:extLst>
          </p:cNvPr>
          <p:cNvSpPr txBox="1"/>
          <p:nvPr/>
        </p:nvSpPr>
        <p:spPr>
          <a:xfrm>
            <a:off x="298806" y="5447453"/>
            <a:ext cx="2926740" cy="646331"/>
          </a:xfrm>
          <a:prstGeom prst="rect">
            <a:avLst/>
          </a:prstGeom>
          <a:noFill/>
        </p:spPr>
        <p:txBody>
          <a:bodyPr wrap="square" rtlCol="0">
            <a:spAutoFit/>
          </a:bodyPr>
          <a:lstStyle/>
          <a:p>
            <a:r>
              <a:rPr lang="en-GB" sz="3600" b="1" dirty="0">
                <a:solidFill>
                  <a:srgbClr val="002060"/>
                </a:solidFill>
                <a:latin typeface="Baskerville Old Face" panose="02020602080505020303" pitchFamily="18" charset="0"/>
              </a:rPr>
              <a:t>Science</a:t>
            </a:r>
          </a:p>
        </p:txBody>
      </p:sp>
      <p:sp>
        <p:nvSpPr>
          <p:cNvPr id="3" name="TextBox 2">
            <a:extLst>
              <a:ext uri="{FF2B5EF4-FFF2-40B4-BE49-F238E27FC236}">
                <a16:creationId xmlns:a16="http://schemas.microsoft.com/office/drawing/2014/main" id="{9CB8C86A-828A-004F-401C-32BCB9BBCFBD}"/>
              </a:ext>
            </a:extLst>
          </p:cNvPr>
          <p:cNvSpPr txBox="1"/>
          <p:nvPr/>
        </p:nvSpPr>
        <p:spPr>
          <a:xfrm>
            <a:off x="4012272" y="1763138"/>
            <a:ext cx="7737276" cy="830997"/>
          </a:xfrm>
          <a:prstGeom prst="rect">
            <a:avLst/>
          </a:prstGeom>
          <a:noFill/>
        </p:spPr>
        <p:txBody>
          <a:bodyPr wrap="square" rtlCol="0">
            <a:spAutoFit/>
          </a:bodyPr>
          <a:lstStyle/>
          <a:p>
            <a:r>
              <a:rPr lang="en-GB" sz="2400" b="1" dirty="0">
                <a:solidFill>
                  <a:srgbClr val="C00000"/>
                </a:solidFill>
                <a:latin typeface="Baskerville Old Face" panose="02020602080505020303" pitchFamily="18" charset="0"/>
              </a:rPr>
              <a:t>Vikings didn’t write much down at the time but others did and some of the visited, lived with or fought against the vikings.</a:t>
            </a:r>
          </a:p>
        </p:txBody>
      </p:sp>
      <p:sp>
        <p:nvSpPr>
          <p:cNvPr id="5" name="TextBox 4">
            <a:extLst>
              <a:ext uri="{FF2B5EF4-FFF2-40B4-BE49-F238E27FC236}">
                <a16:creationId xmlns:a16="http://schemas.microsoft.com/office/drawing/2014/main" id="{4F68A69D-E935-16EA-101D-A3EF1EAD0C3E}"/>
              </a:ext>
            </a:extLst>
          </p:cNvPr>
          <p:cNvSpPr txBox="1"/>
          <p:nvPr/>
        </p:nvSpPr>
        <p:spPr>
          <a:xfrm>
            <a:off x="3943095" y="2835032"/>
            <a:ext cx="7929357" cy="830997"/>
          </a:xfrm>
          <a:prstGeom prst="rect">
            <a:avLst/>
          </a:prstGeom>
          <a:noFill/>
        </p:spPr>
        <p:txBody>
          <a:bodyPr wrap="square" rtlCol="0">
            <a:spAutoFit/>
          </a:bodyPr>
          <a:lstStyle/>
          <a:p>
            <a:r>
              <a:rPr lang="en-GB" sz="2400" b="1" dirty="0">
                <a:solidFill>
                  <a:srgbClr val="C00000"/>
                </a:solidFill>
                <a:latin typeface="Baskerville Old Face" panose="02020602080505020303" pitchFamily="18" charset="0"/>
              </a:rPr>
              <a:t>Letters, diaries and other writings from people who were there at the time.</a:t>
            </a:r>
          </a:p>
        </p:txBody>
      </p:sp>
      <p:sp>
        <p:nvSpPr>
          <p:cNvPr id="7" name="TextBox 6">
            <a:extLst>
              <a:ext uri="{FF2B5EF4-FFF2-40B4-BE49-F238E27FC236}">
                <a16:creationId xmlns:a16="http://schemas.microsoft.com/office/drawing/2014/main" id="{1C822908-B98B-3510-C93B-C1927039FB79}"/>
              </a:ext>
            </a:extLst>
          </p:cNvPr>
          <p:cNvSpPr txBox="1"/>
          <p:nvPr/>
        </p:nvSpPr>
        <p:spPr>
          <a:xfrm>
            <a:off x="3943806" y="3785677"/>
            <a:ext cx="7805742" cy="830997"/>
          </a:xfrm>
          <a:prstGeom prst="rect">
            <a:avLst/>
          </a:prstGeom>
          <a:noFill/>
        </p:spPr>
        <p:txBody>
          <a:bodyPr wrap="square" rtlCol="0">
            <a:spAutoFit/>
          </a:bodyPr>
          <a:lstStyle/>
          <a:p>
            <a:r>
              <a:rPr lang="en-GB" sz="2400" b="1" dirty="0">
                <a:solidFill>
                  <a:srgbClr val="C00000"/>
                </a:solidFill>
                <a:latin typeface="Baskerville Old Face" panose="02020602080505020303" pitchFamily="18" charset="0"/>
              </a:rPr>
              <a:t>Stories passed down through the generation that are eventually written down.</a:t>
            </a:r>
          </a:p>
        </p:txBody>
      </p:sp>
      <p:sp>
        <p:nvSpPr>
          <p:cNvPr id="11" name="TextBox 10">
            <a:extLst>
              <a:ext uri="{FF2B5EF4-FFF2-40B4-BE49-F238E27FC236}">
                <a16:creationId xmlns:a16="http://schemas.microsoft.com/office/drawing/2014/main" id="{2E99C44D-2131-41B6-6170-5C949CC60BC6}"/>
              </a:ext>
            </a:extLst>
          </p:cNvPr>
          <p:cNvSpPr txBox="1"/>
          <p:nvPr/>
        </p:nvSpPr>
        <p:spPr>
          <a:xfrm>
            <a:off x="3943095" y="4754049"/>
            <a:ext cx="7334626" cy="461665"/>
          </a:xfrm>
          <a:prstGeom prst="rect">
            <a:avLst/>
          </a:prstGeom>
          <a:noFill/>
        </p:spPr>
        <p:txBody>
          <a:bodyPr wrap="square" rtlCol="0">
            <a:spAutoFit/>
          </a:bodyPr>
          <a:lstStyle/>
          <a:p>
            <a:r>
              <a:rPr lang="en-GB" sz="2400" b="1" dirty="0">
                <a:solidFill>
                  <a:srgbClr val="C00000"/>
                </a:solidFill>
                <a:latin typeface="Baskerville Old Face" panose="02020602080505020303" pitchFamily="18" charset="0"/>
              </a:rPr>
              <a:t>Runestones, carvings, models and other art.</a:t>
            </a:r>
          </a:p>
        </p:txBody>
      </p:sp>
      <p:sp>
        <p:nvSpPr>
          <p:cNvPr id="12" name="TextBox 11">
            <a:extLst>
              <a:ext uri="{FF2B5EF4-FFF2-40B4-BE49-F238E27FC236}">
                <a16:creationId xmlns:a16="http://schemas.microsoft.com/office/drawing/2014/main" id="{187E0260-D985-C363-16A0-13F2DD60DDD1}"/>
              </a:ext>
            </a:extLst>
          </p:cNvPr>
          <p:cNvSpPr txBox="1"/>
          <p:nvPr/>
        </p:nvSpPr>
        <p:spPr>
          <a:xfrm>
            <a:off x="4012272" y="5474018"/>
            <a:ext cx="4276322" cy="461665"/>
          </a:xfrm>
          <a:prstGeom prst="rect">
            <a:avLst/>
          </a:prstGeom>
          <a:noFill/>
        </p:spPr>
        <p:txBody>
          <a:bodyPr wrap="square" rtlCol="0">
            <a:spAutoFit/>
          </a:bodyPr>
          <a:lstStyle/>
          <a:p>
            <a:r>
              <a:rPr lang="en-GB" sz="2400" b="1" dirty="0">
                <a:solidFill>
                  <a:srgbClr val="C00000"/>
                </a:solidFill>
                <a:latin typeface="Baskerville Old Face" panose="02020602080505020303" pitchFamily="18" charset="0"/>
              </a:rPr>
              <a:t>Carbon dating, DNA tests etc.</a:t>
            </a:r>
          </a:p>
        </p:txBody>
      </p:sp>
      <p:pic>
        <p:nvPicPr>
          <p:cNvPr id="4098" name="Picture 2" descr="Valkyrie from Hårby - Wikipedia">
            <a:extLst>
              <a:ext uri="{FF2B5EF4-FFF2-40B4-BE49-F238E27FC236}">
                <a16:creationId xmlns:a16="http://schemas.microsoft.com/office/drawing/2014/main" id="{161A44CB-583A-63AE-EF21-26CC09E76B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5076" y="4384717"/>
            <a:ext cx="1148574" cy="2310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51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fade">
                                      <p:cBhvr>
                                        <p:cTn id="25" dur="500"/>
                                        <p:tgtEl>
                                          <p:spTgt spid="409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C2D9D6E-3B1B-57AC-FA50-1B46690A15B4}"/>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831DC3E6-2F03-B251-C026-2EDEFB05B520}"/>
              </a:ext>
            </a:extLst>
          </p:cNvPr>
          <p:cNvSpPr/>
          <p:nvPr/>
        </p:nvSpPr>
        <p:spPr>
          <a:xfrm>
            <a:off x="752093" y="644168"/>
            <a:ext cx="10373032" cy="1938992"/>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r>
              <a:rPr lang="en-US" sz="6000" b="1" cap="none" spc="0" dirty="0">
                <a:ln/>
                <a:solidFill>
                  <a:srgbClr val="002060"/>
                </a:solidFill>
                <a:effectLst/>
                <a:latin typeface="Norse" pitchFamily="50" charset="0"/>
              </a:rPr>
              <a:t>Why might be primary sources be more useful?</a:t>
            </a:r>
          </a:p>
        </p:txBody>
      </p:sp>
      <p:sp>
        <p:nvSpPr>
          <p:cNvPr id="14" name="TextBox 13">
            <a:extLst>
              <a:ext uri="{FF2B5EF4-FFF2-40B4-BE49-F238E27FC236}">
                <a16:creationId xmlns:a16="http://schemas.microsoft.com/office/drawing/2014/main" id="{4599D083-B3D3-0CED-D77F-08420ED84743}"/>
              </a:ext>
            </a:extLst>
          </p:cNvPr>
          <p:cNvSpPr txBox="1"/>
          <p:nvPr/>
        </p:nvSpPr>
        <p:spPr>
          <a:xfrm>
            <a:off x="536532" y="2791894"/>
            <a:ext cx="6011752" cy="2862322"/>
          </a:xfrm>
          <a:prstGeom prst="rect">
            <a:avLst/>
          </a:prstGeom>
          <a:noFill/>
        </p:spPr>
        <p:txBody>
          <a:bodyPr wrap="square" rtlCol="0">
            <a:spAutoFit/>
          </a:bodyPr>
          <a:lstStyle/>
          <a:p>
            <a:r>
              <a:rPr lang="en-US" sz="3000" b="1" dirty="0">
                <a:solidFill>
                  <a:srgbClr val="C00000"/>
                </a:solidFill>
                <a:latin typeface="Baskerville Old Face" panose="02020602080505020303" pitchFamily="18" charset="0"/>
              </a:rPr>
              <a:t>If people experienced something themselves, we don’t need to worry as much about things being made up, misremembered or misunderstood as they were passed from person to person.</a:t>
            </a:r>
          </a:p>
        </p:txBody>
      </p:sp>
      <p:sp>
        <p:nvSpPr>
          <p:cNvPr id="3" name="TextBox 2">
            <a:extLst>
              <a:ext uri="{FF2B5EF4-FFF2-40B4-BE49-F238E27FC236}">
                <a16:creationId xmlns:a16="http://schemas.microsoft.com/office/drawing/2014/main" id="{691971CA-28ED-67C8-AB76-35184A45EEB6}"/>
              </a:ext>
            </a:extLst>
          </p:cNvPr>
          <p:cNvSpPr txBox="1"/>
          <p:nvPr/>
        </p:nvSpPr>
        <p:spPr>
          <a:xfrm>
            <a:off x="6150525" y="2084008"/>
            <a:ext cx="1464540" cy="707886"/>
          </a:xfrm>
          <a:prstGeom prst="rect">
            <a:avLst/>
          </a:prstGeom>
          <a:noFill/>
        </p:spPr>
        <p:txBody>
          <a:bodyPr wrap="square" rtlCol="0">
            <a:spAutoFit/>
          </a:bodyPr>
          <a:lstStyle/>
          <a:p>
            <a:r>
              <a:rPr lang="en-US" sz="4000" b="1" dirty="0">
                <a:solidFill>
                  <a:srgbClr val="00B050"/>
                </a:solidFill>
                <a:latin typeface="Baskerville Old Face" panose="02020602080505020303" pitchFamily="18" charset="0"/>
              </a:rPr>
              <a:t>But…</a:t>
            </a:r>
          </a:p>
        </p:txBody>
      </p:sp>
      <p:sp>
        <p:nvSpPr>
          <p:cNvPr id="4" name="TextBox 3">
            <a:extLst>
              <a:ext uri="{FF2B5EF4-FFF2-40B4-BE49-F238E27FC236}">
                <a16:creationId xmlns:a16="http://schemas.microsoft.com/office/drawing/2014/main" id="{7BBCB0B5-273D-95EC-00CB-69AB379C678C}"/>
              </a:ext>
            </a:extLst>
          </p:cNvPr>
          <p:cNvSpPr txBox="1"/>
          <p:nvPr/>
        </p:nvSpPr>
        <p:spPr>
          <a:xfrm>
            <a:off x="6882795" y="2791894"/>
            <a:ext cx="5037639" cy="2862322"/>
          </a:xfrm>
          <a:prstGeom prst="rect">
            <a:avLst/>
          </a:prstGeom>
          <a:noFill/>
        </p:spPr>
        <p:txBody>
          <a:bodyPr wrap="square" rtlCol="0">
            <a:spAutoFit/>
          </a:bodyPr>
          <a:lstStyle/>
          <a:p>
            <a:r>
              <a:rPr lang="en-US" sz="3000" b="1" dirty="0">
                <a:solidFill>
                  <a:srgbClr val="002060"/>
                </a:solidFill>
                <a:latin typeface="Baskerville Old Face" panose="02020602080505020303" pitchFamily="18" charset="0"/>
              </a:rPr>
              <a:t>People can still misremember. Secondary sources can benefit from looking at lots of primary sources to get more than one angle on events. They are also less likely to be biased.</a:t>
            </a:r>
          </a:p>
        </p:txBody>
      </p:sp>
    </p:spTree>
    <p:extLst>
      <p:ext uri="{BB962C8B-B14F-4D97-AF65-F5344CB8AC3E}">
        <p14:creationId xmlns:p14="http://schemas.microsoft.com/office/powerpoint/2010/main" val="392942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10C6504-29A2-7889-8732-39E51C0777FC}"/>
              </a:ext>
            </a:extLst>
          </p:cNvPr>
          <p:cNvSpPr/>
          <p:nvPr/>
        </p:nvSpPr>
        <p:spPr>
          <a:xfrm>
            <a:off x="202021" y="435434"/>
            <a:ext cx="11787958" cy="5987132"/>
          </a:xfrm>
          <a:prstGeom prst="roundRect">
            <a:avLst/>
          </a:prstGeom>
          <a:solidFill>
            <a:srgbClr val="FFEA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074" name="Picture 2" descr="How to Reduce Unconscious Bias in the Workplace">
            <a:extLst>
              <a:ext uri="{FF2B5EF4-FFF2-40B4-BE49-F238E27FC236}">
                <a16:creationId xmlns:a16="http://schemas.microsoft.com/office/drawing/2014/main" id="{0C477D7C-8E20-47CD-BE0A-3FB5158C58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0065" y="3807696"/>
            <a:ext cx="4195916" cy="20979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CE88E0B9-8559-F57F-C3CF-034B87F879E5}"/>
              </a:ext>
            </a:extLst>
          </p:cNvPr>
          <p:cNvSpPr/>
          <p:nvPr/>
        </p:nvSpPr>
        <p:spPr>
          <a:xfrm>
            <a:off x="516194" y="755113"/>
            <a:ext cx="5378145"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r>
              <a:rPr lang="en-US" sz="7200" b="1" cap="none" spc="0" dirty="0">
                <a:ln/>
                <a:solidFill>
                  <a:srgbClr val="002060"/>
                </a:solidFill>
                <a:effectLst/>
                <a:latin typeface="Norse" pitchFamily="50" charset="0"/>
              </a:rPr>
              <a:t>What is bias?</a:t>
            </a:r>
          </a:p>
        </p:txBody>
      </p:sp>
      <p:sp>
        <p:nvSpPr>
          <p:cNvPr id="9" name="TextBox 8">
            <a:extLst>
              <a:ext uri="{FF2B5EF4-FFF2-40B4-BE49-F238E27FC236}">
                <a16:creationId xmlns:a16="http://schemas.microsoft.com/office/drawing/2014/main" id="{8F131634-BD24-1501-AC11-51A44553A011}"/>
              </a:ext>
            </a:extLst>
          </p:cNvPr>
          <p:cNvSpPr txBox="1"/>
          <p:nvPr/>
        </p:nvSpPr>
        <p:spPr>
          <a:xfrm>
            <a:off x="477097" y="2275121"/>
            <a:ext cx="9920515" cy="1015663"/>
          </a:xfrm>
          <a:prstGeom prst="rect">
            <a:avLst/>
          </a:prstGeom>
          <a:noFill/>
        </p:spPr>
        <p:txBody>
          <a:bodyPr wrap="square" rtlCol="0">
            <a:spAutoFit/>
          </a:bodyPr>
          <a:lstStyle/>
          <a:p>
            <a:r>
              <a:rPr lang="en-US" sz="3000" b="1" dirty="0">
                <a:solidFill>
                  <a:srgbClr val="C00000"/>
                </a:solidFill>
                <a:latin typeface="Baskerville Old Face" panose="02020602080505020303" pitchFamily="18" charset="0"/>
              </a:rPr>
              <a:t>For various reasons, someone might not be able to judge things completely fairly. They might not be impartial.</a:t>
            </a:r>
          </a:p>
        </p:txBody>
      </p:sp>
      <p:sp>
        <p:nvSpPr>
          <p:cNvPr id="10" name="TextBox 9">
            <a:extLst>
              <a:ext uri="{FF2B5EF4-FFF2-40B4-BE49-F238E27FC236}">
                <a16:creationId xmlns:a16="http://schemas.microsoft.com/office/drawing/2014/main" id="{A5B4FFA9-984B-A9A2-9CF9-805603A1401B}"/>
              </a:ext>
            </a:extLst>
          </p:cNvPr>
          <p:cNvSpPr txBox="1"/>
          <p:nvPr/>
        </p:nvSpPr>
        <p:spPr>
          <a:xfrm>
            <a:off x="516194" y="3916494"/>
            <a:ext cx="6429698" cy="1477328"/>
          </a:xfrm>
          <a:prstGeom prst="rect">
            <a:avLst/>
          </a:prstGeom>
          <a:noFill/>
        </p:spPr>
        <p:txBody>
          <a:bodyPr wrap="square" rtlCol="0">
            <a:spAutoFit/>
          </a:bodyPr>
          <a:lstStyle/>
          <a:p>
            <a:r>
              <a:rPr lang="en-US" sz="3000" b="1" dirty="0">
                <a:solidFill>
                  <a:srgbClr val="002060"/>
                </a:solidFill>
                <a:latin typeface="Baskerville Old Face" panose="02020602080505020303" pitchFamily="18" charset="0"/>
              </a:rPr>
              <a:t>For example, they might be on a certain ‘side’ or their loved ones might be involved.</a:t>
            </a:r>
          </a:p>
        </p:txBody>
      </p:sp>
    </p:spTree>
    <p:extLst>
      <p:ext uri="{BB962C8B-B14F-4D97-AF65-F5344CB8AC3E}">
        <p14:creationId xmlns:p14="http://schemas.microsoft.com/office/powerpoint/2010/main" val="2516445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5604</TotalTime>
  <Words>776</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vt:lpstr>
      <vt:lpstr>Baskerville Old Face</vt:lpstr>
      <vt:lpstr>Calibri</vt:lpstr>
      <vt:lpstr>Calibri Light</vt:lpstr>
      <vt:lpstr>Comic Sans MS</vt:lpstr>
      <vt:lpstr>Norse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Wright</dc:creator>
  <cp:lastModifiedBy>Chris Wright</cp:lastModifiedBy>
  <cp:revision>14</cp:revision>
  <dcterms:created xsi:type="dcterms:W3CDTF">2022-09-05T13:08:38Z</dcterms:created>
  <dcterms:modified xsi:type="dcterms:W3CDTF">2023-04-23T14:48:23Z</dcterms:modified>
</cp:coreProperties>
</file>