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4" r:id="rId7"/>
    <p:sldId id="265"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60" d="100"/>
          <a:sy n="60" d="100"/>
        </p:scale>
        <p:origin x="111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EB1AC-080C-7782-AABD-26489EEE677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97E6BD5-B4A0-1EAA-59B9-C233C8F09A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17736C4-D8AF-01DD-11BC-4EB412343AFD}"/>
              </a:ext>
            </a:extLst>
          </p:cNvPr>
          <p:cNvSpPr>
            <a:spLocks noGrp="1"/>
          </p:cNvSpPr>
          <p:nvPr>
            <p:ph type="dt" sz="half" idx="10"/>
          </p:nvPr>
        </p:nvSpPr>
        <p:spPr/>
        <p:txBody>
          <a:bodyPr/>
          <a:lstStyle/>
          <a:p>
            <a:fld id="{6498903F-7503-4292-B685-6997193E121F}" type="datetimeFigureOut">
              <a:rPr lang="en-GB" smtClean="0"/>
              <a:t>14/09/2022</a:t>
            </a:fld>
            <a:endParaRPr lang="en-GB"/>
          </a:p>
        </p:txBody>
      </p:sp>
      <p:sp>
        <p:nvSpPr>
          <p:cNvPr id="5" name="Footer Placeholder 4">
            <a:extLst>
              <a:ext uri="{FF2B5EF4-FFF2-40B4-BE49-F238E27FC236}">
                <a16:creationId xmlns:a16="http://schemas.microsoft.com/office/drawing/2014/main" id="{17BFB4C8-7CD1-3C9B-2B25-E1E1E7284F3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635E69D-134D-D337-A36A-D400BCF7FE42}"/>
              </a:ext>
            </a:extLst>
          </p:cNvPr>
          <p:cNvSpPr>
            <a:spLocks noGrp="1"/>
          </p:cNvSpPr>
          <p:nvPr>
            <p:ph type="sldNum" sz="quarter" idx="12"/>
          </p:nvPr>
        </p:nvSpPr>
        <p:spPr/>
        <p:txBody>
          <a:bodyPr/>
          <a:lstStyle/>
          <a:p>
            <a:fld id="{6729C1D6-FA91-4B8C-9FA1-5AD9A6E25808}" type="slidenum">
              <a:rPr lang="en-GB" smtClean="0"/>
              <a:t>‹#›</a:t>
            </a:fld>
            <a:endParaRPr lang="en-GB"/>
          </a:p>
        </p:txBody>
      </p:sp>
    </p:spTree>
    <p:extLst>
      <p:ext uri="{BB962C8B-B14F-4D97-AF65-F5344CB8AC3E}">
        <p14:creationId xmlns:p14="http://schemas.microsoft.com/office/powerpoint/2010/main" val="1796401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0933E-9D4D-4B59-8297-32A9B8191A3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BBB4EBA-2246-1E6B-0C42-9F0E43A519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0C4AE55-444A-BEA3-5383-E7D0F969D95C}"/>
              </a:ext>
            </a:extLst>
          </p:cNvPr>
          <p:cNvSpPr>
            <a:spLocks noGrp="1"/>
          </p:cNvSpPr>
          <p:nvPr>
            <p:ph type="dt" sz="half" idx="10"/>
          </p:nvPr>
        </p:nvSpPr>
        <p:spPr/>
        <p:txBody>
          <a:bodyPr/>
          <a:lstStyle/>
          <a:p>
            <a:fld id="{6498903F-7503-4292-B685-6997193E121F}" type="datetimeFigureOut">
              <a:rPr lang="en-GB" smtClean="0"/>
              <a:t>14/09/2022</a:t>
            </a:fld>
            <a:endParaRPr lang="en-GB"/>
          </a:p>
        </p:txBody>
      </p:sp>
      <p:sp>
        <p:nvSpPr>
          <p:cNvPr id="5" name="Footer Placeholder 4">
            <a:extLst>
              <a:ext uri="{FF2B5EF4-FFF2-40B4-BE49-F238E27FC236}">
                <a16:creationId xmlns:a16="http://schemas.microsoft.com/office/drawing/2014/main" id="{839081C0-9F1D-4931-BE47-4FF30427C52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6BEDB3E-0146-9B18-B7A8-2C7A5ABF650D}"/>
              </a:ext>
            </a:extLst>
          </p:cNvPr>
          <p:cNvSpPr>
            <a:spLocks noGrp="1"/>
          </p:cNvSpPr>
          <p:nvPr>
            <p:ph type="sldNum" sz="quarter" idx="12"/>
          </p:nvPr>
        </p:nvSpPr>
        <p:spPr/>
        <p:txBody>
          <a:bodyPr/>
          <a:lstStyle/>
          <a:p>
            <a:fld id="{6729C1D6-FA91-4B8C-9FA1-5AD9A6E25808}" type="slidenum">
              <a:rPr lang="en-GB" smtClean="0"/>
              <a:t>‹#›</a:t>
            </a:fld>
            <a:endParaRPr lang="en-GB"/>
          </a:p>
        </p:txBody>
      </p:sp>
    </p:spTree>
    <p:extLst>
      <p:ext uri="{BB962C8B-B14F-4D97-AF65-F5344CB8AC3E}">
        <p14:creationId xmlns:p14="http://schemas.microsoft.com/office/powerpoint/2010/main" val="2929569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97337B7-6141-79C1-533B-ABDC5E87F3E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5B1B7BC-3E83-1CCB-869C-7AE43860B15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B8938D3-518B-E2DE-76FE-3D04676BC2FD}"/>
              </a:ext>
            </a:extLst>
          </p:cNvPr>
          <p:cNvSpPr>
            <a:spLocks noGrp="1"/>
          </p:cNvSpPr>
          <p:nvPr>
            <p:ph type="dt" sz="half" idx="10"/>
          </p:nvPr>
        </p:nvSpPr>
        <p:spPr/>
        <p:txBody>
          <a:bodyPr/>
          <a:lstStyle/>
          <a:p>
            <a:fld id="{6498903F-7503-4292-B685-6997193E121F}" type="datetimeFigureOut">
              <a:rPr lang="en-GB" smtClean="0"/>
              <a:t>14/09/2022</a:t>
            </a:fld>
            <a:endParaRPr lang="en-GB"/>
          </a:p>
        </p:txBody>
      </p:sp>
      <p:sp>
        <p:nvSpPr>
          <p:cNvPr id="5" name="Footer Placeholder 4">
            <a:extLst>
              <a:ext uri="{FF2B5EF4-FFF2-40B4-BE49-F238E27FC236}">
                <a16:creationId xmlns:a16="http://schemas.microsoft.com/office/drawing/2014/main" id="{F83FBF5B-6FAE-5288-CC22-0C5257618EF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563DE5B-E98B-C3C3-0229-49A525BE263F}"/>
              </a:ext>
            </a:extLst>
          </p:cNvPr>
          <p:cNvSpPr>
            <a:spLocks noGrp="1"/>
          </p:cNvSpPr>
          <p:nvPr>
            <p:ph type="sldNum" sz="quarter" idx="12"/>
          </p:nvPr>
        </p:nvSpPr>
        <p:spPr/>
        <p:txBody>
          <a:bodyPr/>
          <a:lstStyle/>
          <a:p>
            <a:fld id="{6729C1D6-FA91-4B8C-9FA1-5AD9A6E25808}" type="slidenum">
              <a:rPr lang="en-GB" smtClean="0"/>
              <a:t>‹#›</a:t>
            </a:fld>
            <a:endParaRPr lang="en-GB"/>
          </a:p>
        </p:txBody>
      </p:sp>
    </p:spTree>
    <p:extLst>
      <p:ext uri="{BB962C8B-B14F-4D97-AF65-F5344CB8AC3E}">
        <p14:creationId xmlns:p14="http://schemas.microsoft.com/office/powerpoint/2010/main" val="4112050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DBA47-C0E6-EF1B-DF23-6E6B458A711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509C35A-2840-AF31-7BB8-0BF3A887341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5271DB7-D990-6F20-A989-75DBA254B02C}"/>
              </a:ext>
            </a:extLst>
          </p:cNvPr>
          <p:cNvSpPr>
            <a:spLocks noGrp="1"/>
          </p:cNvSpPr>
          <p:nvPr>
            <p:ph type="dt" sz="half" idx="10"/>
          </p:nvPr>
        </p:nvSpPr>
        <p:spPr/>
        <p:txBody>
          <a:bodyPr/>
          <a:lstStyle/>
          <a:p>
            <a:fld id="{6498903F-7503-4292-B685-6997193E121F}" type="datetimeFigureOut">
              <a:rPr lang="en-GB" smtClean="0"/>
              <a:t>14/09/2022</a:t>
            </a:fld>
            <a:endParaRPr lang="en-GB"/>
          </a:p>
        </p:txBody>
      </p:sp>
      <p:sp>
        <p:nvSpPr>
          <p:cNvPr id="5" name="Footer Placeholder 4">
            <a:extLst>
              <a:ext uri="{FF2B5EF4-FFF2-40B4-BE49-F238E27FC236}">
                <a16:creationId xmlns:a16="http://schemas.microsoft.com/office/drawing/2014/main" id="{17D57EA2-5A6D-D4AA-AD6E-57C41A6F079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DB851AD-F194-1611-903C-9A6C5A276FDB}"/>
              </a:ext>
            </a:extLst>
          </p:cNvPr>
          <p:cNvSpPr>
            <a:spLocks noGrp="1"/>
          </p:cNvSpPr>
          <p:nvPr>
            <p:ph type="sldNum" sz="quarter" idx="12"/>
          </p:nvPr>
        </p:nvSpPr>
        <p:spPr/>
        <p:txBody>
          <a:bodyPr/>
          <a:lstStyle/>
          <a:p>
            <a:fld id="{6729C1D6-FA91-4B8C-9FA1-5AD9A6E25808}" type="slidenum">
              <a:rPr lang="en-GB" smtClean="0"/>
              <a:t>‹#›</a:t>
            </a:fld>
            <a:endParaRPr lang="en-GB"/>
          </a:p>
        </p:txBody>
      </p:sp>
    </p:spTree>
    <p:extLst>
      <p:ext uri="{BB962C8B-B14F-4D97-AF65-F5344CB8AC3E}">
        <p14:creationId xmlns:p14="http://schemas.microsoft.com/office/powerpoint/2010/main" val="2783022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F01B9-70D2-A133-6D60-154EB0FC9D8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EB7A8B5-0600-FB9E-CF2A-0794D659E3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382071F-8D06-A73C-BC13-CA0374BD4A62}"/>
              </a:ext>
            </a:extLst>
          </p:cNvPr>
          <p:cNvSpPr>
            <a:spLocks noGrp="1"/>
          </p:cNvSpPr>
          <p:nvPr>
            <p:ph type="dt" sz="half" idx="10"/>
          </p:nvPr>
        </p:nvSpPr>
        <p:spPr/>
        <p:txBody>
          <a:bodyPr/>
          <a:lstStyle/>
          <a:p>
            <a:fld id="{6498903F-7503-4292-B685-6997193E121F}" type="datetimeFigureOut">
              <a:rPr lang="en-GB" smtClean="0"/>
              <a:t>14/09/2022</a:t>
            </a:fld>
            <a:endParaRPr lang="en-GB"/>
          </a:p>
        </p:txBody>
      </p:sp>
      <p:sp>
        <p:nvSpPr>
          <p:cNvPr id="5" name="Footer Placeholder 4">
            <a:extLst>
              <a:ext uri="{FF2B5EF4-FFF2-40B4-BE49-F238E27FC236}">
                <a16:creationId xmlns:a16="http://schemas.microsoft.com/office/drawing/2014/main" id="{4E001701-9FA4-5C6B-78F5-802CA7CEA69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28CFF97-2AFF-132D-70C9-1DC56C2EE8B5}"/>
              </a:ext>
            </a:extLst>
          </p:cNvPr>
          <p:cNvSpPr>
            <a:spLocks noGrp="1"/>
          </p:cNvSpPr>
          <p:nvPr>
            <p:ph type="sldNum" sz="quarter" idx="12"/>
          </p:nvPr>
        </p:nvSpPr>
        <p:spPr/>
        <p:txBody>
          <a:bodyPr/>
          <a:lstStyle/>
          <a:p>
            <a:fld id="{6729C1D6-FA91-4B8C-9FA1-5AD9A6E25808}" type="slidenum">
              <a:rPr lang="en-GB" smtClean="0"/>
              <a:t>‹#›</a:t>
            </a:fld>
            <a:endParaRPr lang="en-GB"/>
          </a:p>
        </p:txBody>
      </p:sp>
    </p:spTree>
    <p:extLst>
      <p:ext uri="{BB962C8B-B14F-4D97-AF65-F5344CB8AC3E}">
        <p14:creationId xmlns:p14="http://schemas.microsoft.com/office/powerpoint/2010/main" val="3547050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1C75C-4A57-361A-36DE-F6D0E23CD8E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3B8F652-12D3-9FD9-37BD-3FB587F00AD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0A7F901-6E29-DB8A-FDBE-8FF20E7AB36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65A6702-5067-004E-FC64-A22DAB719140}"/>
              </a:ext>
            </a:extLst>
          </p:cNvPr>
          <p:cNvSpPr>
            <a:spLocks noGrp="1"/>
          </p:cNvSpPr>
          <p:nvPr>
            <p:ph type="dt" sz="half" idx="10"/>
          </p:nvPr>
        </p:nvSpPr>
        <p:spPr/>
        <p:txBody>
          <a:bodyPr/>
          <a:lstStyle/>
          <a:p>
            <a:fld id="{6498903F-7503-4292-B685-6997193E121F}" type="datetimeFigureOut">
              <a:rPr lang="en-GB" smtClean="0"/>
              <a:t>14/09/2022</a:t>
            </a:fld>
            <a:endParaRPr lang="en-GB"/>
          </a:p>
        </p:txBody>
      </p:sp>
      <p:sp>
        <p:nvSpPr>
          <p:cNvPr id="6" name="Footer Placeholder 5">
            <a:extLst>
              <a:ext uri="{FF2B5EF4-FFF2-40B4-BE49-F238E27FC236}">
                <a16:creationId xmlns:a16="http://schemas.microsoft.com/office/drawing/2014/main" id="{B75E40A2-B919-38F5-38AB-45BC01F88C2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1C88AC-C43C-AAEF-61D5-2C4077A133A6}"/>
              </a:ext>
            </a:extLst>
          </p:cNvPr>
          <p:cNvSpPr>
            <a:spLocks noGrp="1"/>
          </p:cNvSpPr>
          <p:nvPr>
            <p:ph type="sldNum" sz="quarter" idx="12"/>
          </p:nvPr>
        </p:nvSpPr>
        <p:spPr/>
        <p:txBody>
          <a:bodyPr/>
          <a:lstStyle/>
          <a:p>
            <a:fld id="{6729C1D6-FA91-4B8C-9FA1-5AD9A6E25808}" type="slidenum">
              <a:rPr lang="en-GB" smtClean="0"/>
              <a:t>‹#›</a:t>
            </a:fld>
            <a:endParaRPr lang="en-GB"/>
          </a:p>
        </p:txBody>
      </p:sp>
    </p:spTree>
    <p:extLst>
      <p:ext uri="{BB962C8B-B14F-4D97-AF65-F5344CB8AC3E}">
        <p14:creationId xmlns:p14="http://schemas.microsoft.com/office/powerpoint/2010/main" val="2223254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40A1F-7C16-B518-EE9B-3B3419514DA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D8B4E05-9308-CABF-A0A0-08F588D816B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EF18780-7BE1-BCAF-079A-B0748394228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BFF7044-6E25-9F29-8078-529BD0EEAA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3BD4C2E-9135-50D7-59E4-8CA6C22812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6543220-EE46-D6FA-0634-2CE5A5683853}"/>
              </a:ext>
            </a:extLst>
          </p:cNvPr>
          <p:cNvSpPr>
            <a:spLocks noGrp="1"/>
          </p:cNvSpPr>
          <p:nvPr>
            <p:ph type="dt" sz="half" idx="10"/>
          </p:nvPr>
        </p:nvSpPr>
        <p:spPr/>
        <p:txBody>
          <a:bodyPr/>
          <a:lstStyle/>
          <a:p>
            <a:fld id="{6498903F-7503-4292-B685-6997193E121F}" type="datetimeFigureOut">
              <a:rPr lang="en-GB" smtClean="0"/>
              <a:t>14/09/2022</a:t>
            </a:fld>
            <a:endParaRPr lang="en-GB"/>
          </a:p>
        </p:txBody>
      </p:sp>
      <p:sp>
        <p:nvSpPr>
          <p:cNvPr id="8" name="Footer Placeholder 7">
            <a:extLst>
              <a:ext uri="{FF2B5EF4-FFF2-40B4-BE49-F238E27FC236}">
                <a16:creationId xmlns:a16="http://schemas.microsoft.com/office/drawing/2014/main" id="{3540034B-7985-EEA6-A456-F075AE83912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E2CAA10-F7D4-CF67-CEB0-0AA94A967DBE}"/>
              </a:ext>
            </a:extLst>
          </p:cNvPr>
          <p:cNvSpPr>
            <a:spLocks noGrp="1"/>
          </p:cNvSpPr>
          <p:nvPr>
            <p:ph type="sldNum" sz="quarter" idx="12"/>
          </p:nvPr>
        </p:nvSpPr>
        <p:spPr/>
        <p:txBody>
          <a:bodyPr/>
          <a:lstStyle/>
          <a:p>
            <a:fld id="{6729C1D6-FA91-4B8C-9FA1-5AD9A6E25808}" type="slidenum">
              <a:rPr lang="en-GB" smtClean="0"/>
              <a:t>‹#›</a:t>
            </a:fld>
            <a:endParaRPr lang="en-GB"/>
          </a:p>
        </p:txBody>
      </p:sp>
    </p:spTree>
    <p:extLst>
      <p:ext uri="{BB962C8B-B14F-4D97-AF65-F5344CB8AC3E}">
        <p14:creationId xmlns:p14="http://schemas.microsoft.com/office/powerpoint/2010/main" val="1734724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F9AF5-D1B0-A2C2-AC54-FA96150F6AE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CE61274-EE5D-DB62-C35F-661479E8F63F}"/>
              </a:ext>
            </a:extLst>
          </p:cNvPr>
          <p:cNvSpPr>
            <a:spLocks noGrp="1"/>
          </p:cNvSpPr>
          <p:nvPr>
            <p:ph type="dt" sz="half" idx="10"/>
          </p:nvPr>
        </p:nvSpPr>
        <p:spPr/>
        <p:txBody>
          <a:bodyPr/>
          <a:lstStyle/>
          <a:p>
            <a:fld id="{6498903F-7503-4292-B685-6997193E121F}" type="datetimeFigureOut">
              <a:rPr lang="en-GB" smtClean="0"/>
              <a:t>14/09/2022</a:t>
            </a:fld>
            <a:endParaRPr lang="en-GB"/>
          </a:p>
        </p:txBody>
      </p:sp>
      <p:sp>
        <p:nvSpPr>
          <p:cNvPr id="4" name="Footer Placeholder 3">
            <a:extLst>
              <a:ext uri="{FF2B5EF4-FFF2-40B4-BE49-F238E27FC236}">
                <a16:creationId xmlns:a16="http://schemas.microsoft.com/office/drawing/2014/main" id="{EA1C0902-DD82-EBA2-A124-695C6EF7480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9333A97-D6DF-6175-1F26-6BD6F22B677F}"/>
              </a:ext>
            </a:extLst>
          </p:cNvPr>
          <p:cNvSpPr>
            <a:spLocks noGrp="1"/>
          </p:cNvSpPr>
          <p:nvPr>
            <p:ph type="sldNum" sz="quarter" idx="12"/>
          </p:nvPr>
        </p:nvSpPr>
        <p:spPr/>
        <p:txBody>
          <a:bodyPr/>
          <a:lstStyle/>
          <a:p>
            <a:fld id="{6729C1D6-FA91-4B8C-9FA1-5AD9A6E25808}" type="slidenum">
              <a:rPr lang="en-GB" smtClean="0"/>
              <a:t>‹#›</a:t>
            </a:fld>
            <a:endParaRPr lang="en-GB"/>
          </a:p>
        </p:txBody>
      </p:sp>
    </p:spTree>
    <p:extLst>
      <p:ext uri="{BB962C8B-B14F-4D97-AF65-F5344CB8AC3E}">
        <p14:creationId xmlns:p14="http://schemas.microsoft.com/office/powerpoint/2010/main" val="1147051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EFA1DD-D913-B2D5-87C3-4B4AA29CD98E}"/>
              </a:ext>
            </a:extLst>
          </p:cNvPr>
          <p:cNvSpPr>
            <a:spLocks noGrp="1"/>
          </p:cNvSpPr>
          <p:nvPr>
            <p:ph type="dt" sz="half" idx="10"/>
          </p:nvPr>
        </p:nvSpPr>
        <p:spPr/>
        <p:txBody>
          <a:bodyPr/>
          <a:lstStyle/>
          <a:p>
            <a:fld id="{6498903F-7503-4292-B685-6997193E121F}" type="datetimeFigureOut">
              <a:rPr lang="en-GB" smtClean="0"/>
              <a:t>14/09/2022</a:t>
            </a:fld>
            <a:endParaRPr lang="en-GB"/>
          </a:p>
        </p:txBody>
      </p:sp>
      <p:sp>
        <p:nvSpPr>
          <p:cNvPr id="3" name="Footer Placeholder 2">
            <a:extLst>
              <a:ext uri="{FF2B5EF4-FFF2-40B4-BE49-F238E27FC236}">
                <a16:creationId xmlns:a16="http://schemas.microsoft.com/office/drawing/2014/main" id="{4C3213E6-FA03-A601-D5D8-5594D1324E4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FCA22F3-D745-C1A5-11A1-145B6BC0D1E8}"/>
              </a:ext>
            </a:extLst>
          </p:cNvPr>
          <p:cNvSpPr>
            <a:spLocks noGrp="1"/>
          </p:cNvSpPr>
          <p:nvPr>
            <p:ph type="sldNum" sz="quarter" idx="12"/>
          </p:nvPr>
        </p:nvSpPr>
        <p:spPr/>
        <p:txBody>
          <a:bodyPr/>
          <a:lstStyle/>
          <a:p>
            <a:fld id="{6729C1D6-FA91-4B8C-9FA1-5AD9A6E25808}" type="slidenum">
              <a:rPr lang="en-GB" smtClean="0"/>
              <a:t>‹#›</a:t>
            </a:fld>
            <a:endParaRPr lang="en-GB"/>
          </a:p>
        </p:txBody>
      </p:sp>
    </p:spTree>
    <p:extLst>
      <p:ext uri="{BB962C8B-B14F-4D97-AF65-F5344CB8AC3E}">
        <p14:creationId xmlns:p14="http://schemas.microsoft.com/office/powerpoint/2010/main" val="245487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B1AB4-9ACC-F318-2B90-59B423453E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A274ADF-7DD5-FEB0-9042-5DB158D140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8C9F04E-2390-6501-B556-E5EFC7F55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533313-D9EE-C5D5-83D8-4D0BDF3D14A5}"/>
              </a:ext>
            </a:extLst>
          </p:cNvPr>
          <p:cNvSpPr>
            <a:spLocks noGrp="1"/>
          </p:cNvSpPr>
          <p:nvPr>
            <p:ph type="dt" sz="half" idx="10"/>
          </p:nvPr>
        </p:nvSpPr>
        <p:spPr/>
        <p:txBody>
          <a:bodyPr/>
          <a:lstStyle/>
          <a:p>
            <a:fld id="{6498903F-7503-4292-B685-6997193E121F}" type="datetimeFigureOut">
              <a:rPr lang="en-GB" smtClean="0"/>
              <a:t>14/09/2022</a:t>
            </a:fld>
            <a:endParaRPr lang="en-GB"/>
          </a:p>
        </p:txBody>
      </p:sp>
      <p:sp>
        <p:nvSpPr>
          <p:cNvPr id="6" name="Footer Placeholder 5">
            <a:extLst>
              <a:ext uri="{FF2B5EF4-FFF2-40B4-BE49-F238E27FC236}">
                <a16:creationId xmlns:a16="http://schemas.microsoft.com/office/drawing/2014/main" id="{29B21FC4-B257-955A-75E3-23744731C55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C4AE38-3301-7FFA-597A-EEBF17B7F945}"/>
              </a:ext>
            </a:extLst>
          </p:cNvPr>
          <p:cNvSpPr>
            <a:spLocks noGrp="1"/>
          </p:cNvSpPr>
          <p:nvPr>
            <p:ph type="sldNum" sz="quarter" idx="12"/>
          </p:nvPr>
        </p:nvSpPr>
        <p:spPr/>
        <p:txBody>
          <a:bodyPr/>
          <a:lstStyle/>
          <a:p>
            <a:fld id="{6729C1D6-FA91-4B8C-9FA1-5AD9A6E25808}" type="slidenum">
              <a:rPr lang="en-GB" smtClean="0"/>
              <a:t>‹#›</a:t>
            </a:fld>
            <a:endParaRPr lang="en-GB"/>
          </a:p>
        </p:txBody>
      </p:sp>
    </p:spTree>
    <p:extLst>
      <p:ext uri="{BB962C8B-B14F-4D97-AF65-F5344CB8AC3E}">
        <p14:creationId xmlns:p14="http://schemas.microsoft.com/office/powerpoint/2010/main" val="2388356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DF29C-A8E0-5D3C-2A41-6CF7D844F6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B0F48B7-E788-6A87-A815-F4029EE1B1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A854289-C3CB-2455-6BF2-9971D76857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DCAA0-C485-E94D-88B5-696F59418375}"/>
              </a:ext>
            </a:extLst>
          </p:cNvPr>
          <p:cNvSpPr>
            <a:spLocks noGrp="1"/>
          </p:cNvSpPr>
          <p:nvPr>
            <p:ph type="dt" sz="half" idx="10"/>
          </p:nvPr>
        </p:nvSpPr>
        <p:spPr/>
        <p:txBody>
          <a:bodyPr/>
          <a:lstStyle/>
          <a:p>
            <a:fld id="{6498903F-7503-4292-B685-6997193E121F}" type="datetimeFigureOut">
              <a:rPr lang="en-GB" smtClean="0"/>
              <a:t>14/09/2022</a:t>
            </a:fld>
            <a:endParaRPr lang="en-GB"/>
          </a:p>
        </p:txBody>
      </p:sp>
      <p:sp>
        <p:nvSpPr>
          <p:cNvPr id="6" name="Footer Placeholder 5">
            <a:extLst>
              <a:ext uri="{FF2B5EF4-FFF2-40B4-BE49-F238E27FC236}">
                <a16:creationId xmlns:a16="http://schemas.microsoft.com/office/drawing/2014/main" id="{76D43AA8-8F37-F01D-FF15-51DA49696AF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C3DD8A2-1076-4CC8-8359-C14D5D1FFD31}"/>
              </a:ext>
            </a:extLst>
          </p:cNvPr>
          <p:cNvSpPr>
            <a:spLocks noGrp="1"/>
          </p:cNvSpPr>
          <p:nvPr>
            <p:ph type="sldNum" sz="quarter" idx="12"/>
          </p:nvPr>
        </p:nvSpPr>
        <p:spPr/>
        <p:txBody>
          <a:bodyPr/>
          <a:lstStyle/>
          <a:p>
            <a:fld id="{6729C1D6-FA91-4B8C-9FA1-5AD9A6E25808}" type="slidenum">
              <a:rPr lang="en-GB" smtClean="0"/>
              <a:t>‹#›</a:t>
            </a:fld>
            <a:endParaRPr lang="en-GB"/>
          </a:p>
        </p:txBody>
      </p:sp>
    </p:spTree>
    <p:extLst>
      <p:ext uri="{BB962C8B-B14F-4D97-AF65-F5344CB8AC3E}">
        <p14:creationId xmlns:p14="http://schemas.microsoft.com/office/powerpoint/2010/main" val="1982380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F95F0D-777B-9C21-C8F1-AD42F7DA67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2BAFD01-DDF9-7D0B-E6FE-56D622570B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3F45746-9755-7561-D07E-15F23EE7A6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98903F-7503-4292-B685-6997193E121F}" type="datetimeFigureOut">
              <a:rPr lang="en-GB" smtClean="0"/>
              <a:t>14/09/2022</a:t>
            </a:fld>
            <a:endParaRPr lang="en-GB"/>
          </a:p>
        </p:txBody>
      </p:sp>
      <p:sp>
        <p:nvSpPr>
          <p:cNvPr id="5" name="Footer Placeholder 4">
            <a:extLst>
              <a:ext uri="{FF2B5EF4-FFF2-40B4-BE49-F238E27FC236}">
                <a16:creationId xmlns:a16="http://schemas.microsoft.com/office/drawing/2014/main" id="{029D23AC-703B-F767-4DCD-147F613FC4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E33DDA3-AD70-207E-B517-AD8C626EE4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29C1D6-FA91-4B8C-9FA1-5AD9A6E25808}" type="slidenum">
              <a:rPr lang="en-GB" smtClean="0"/>
              <a:t>‹#›</a:t>
            </a:fld>
            <a:endParaRPr lang="en-GB"/>
          </a:p>
        </p:txBody>
      </p:sp>
    </p:spTree>
    <p:extLst>
      <p:ext uri="{BB962C8B-B14F-4D97-AF65-F5344CB8AC3E}">
        <p14:creationId xmlns:p14="http://schemas.microsoft.com/office/powerpoint/2010/main" val="4806804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10A244EF-6ED2-597D-0630-CE031C295C38}"/>
              </a:ext>
            </a:extLst>
          </p:cNvPr>
          <p:cNvGrpSpPr/>
          <p:nvPr/>
        </p:nvGrpSpPr>
        <p:grpSpPr>
          <a:xfrm>
            <a:off x="2718619" y="1725561"/>
            <a:ext cx="6754761" cy="4557252"/>
            <a:chOff x="2718619" y="1725561"/>
            <a:chExt cx="6754761" cy="4557252"/>
          </a:xfrm>
        </p:grpSpPr>
        <p:sp>
          <p:nvSpPr>
            <p:cNvPr id="2" name="Isosceles Triangle 1">
              <a:extLst>
                <a:ext uri="{FF2B5EF4-FFF2-40B4-BE49-F238E27FC236}">
                  <a16:creationId xmlns:a16="http://schemas.microsoft.com/office/drawing/2014/main" id="{D51237D0-E16C-9793-364B-09163ECD919A}"/>
                </a:ext>
              </a:extLst>
            </p:cNvPr>
            <p:cNvSpPr/>
            <p:nvPr/>
          </p:nvSpPr>
          <p:spPr>
            <a:xfrm>
              <a:off x="2718619" y="1725561"/>
              <a:ext cx="6754761" cy="4557252"/>
            </a:xfrm>
            <a:prstGeom prst="triangle">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lin ang="5400000" scaled="1"/>
              <a:tileRect/>
            </a:gra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4" name="Straight Connector 3">
              <a:extLst>
                <a:ext uri="{FF2B5EF4-FFF2-40B4-BE49-F238E27FC236}">
                  <a16:creationId xmlns:a16="http://schemas.microsoft.com/office/drawing/2014/main" id="{F3051558-85BF-3A1F-B71F-09C42AB0D6DB}"/>
                </a:ext>
              </a:extLst>
            </p:cNvPr>
            <p:cNvCxnSpPr>
              <a:cxnSpLocks/>
            </p:cNvCxnSpPr>
            <p:nvPr/>
          </p:nvCxnSpPr>
          <p:spPr>
            <a:xfrm>
              <a:off x="4852219" y="3429000"/>
              <a:ext cx="249473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E59D66DE-EF2A-5539-5533-5A8704016C2B}"/>
                </a:ext>
              </a:extLst>
            </p:cNvPr>
            <p:cNvCxnSpPr>
              <a:cxnSpLocks/>
            </p:cNvCxnSpPr>
            <p:nvPr/>
          </p:nvCxnSpPr>
          <p:spPr>
            <a:xfrm>
              <a:off x="3857991" y="4757057"/>
              <a:ext cx="447320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F46C55AD-5358-C60D-CCF8-B1A0BB626609}"/>
                </a:ext>
              </a:extLst>
            </p:cNvPr>
            <p:cNvSpPr/>
            <p:nvPr/>
          </p:nvSpPr>
          <p:spPr>
            <a:xfrm>
              <a:off x="5389914" y="2505670"/>
              <a:ext cx="1409361" cy="923330"/>
            </a:xfrm>
            <a:prstGeom prst="rect">
              <a:avLst/>
            </a:prstGeom>
            <a:noFill/>
          </p:spPr>
          <p:txBody>
            <a:bodyPr wrap="none" lIns="91440" tIns="45720" rIns="91440" bIns="45720">
              <a:spAutoFit/>
            </a:bodyPr>
            <a:lstStyle/>
            <a:p>
              <a:pPr algn="ctr"/>
              <a:r>
                <a:rPr lang="en-US" sz="5400" b="0" cap="none" spc="0" dirty="0">
                  <a:ln w="0"/>
                  <a:solidFill>
                    <a:schemeClr val="tx1"/>
                  </a:solidFill>
                  <a:effectLst>
                    <a:outerShdw blurRad="38100" dist="19050" dir="2700000" algn="tl" rotWithShape="0">
                      <a:schemeClr val="dk1">
                        <a:alpha val="40000"/>
                      </a:schemeClr>
                    </a:outerShdw>
                  </a:effectLst>
                  <a:latin typeface="Baskerville Old Face" panose="02020602080505020303" pitchFamily="18" charset="0"/>
                </a:rPr>
                <a:t>Jarls</a:t>
              </a:r>
            </a:p>
          </p:txBody>
        </p:sp>
        <p:sp>
          <p:nvSpPr>
            <p:cNvPr id="10" name="Rectangle 9">
              <a:extLst>
                <a:ext uri="{FF2B5EF4-FFF2-40B4-BE49-F238E27FC236}">
                  <a16:creationId xmlns:a16="http://schemas.microsoft.com/office/drawing/2014/main" id="{CC31F926-511B-9A88-D451-995802A83F63}"/>
                </a:ext>
              </a:extLst>
            </p:cNvPr>
            <p:cNvSpPr/>
            <p:nvPr/>
          </p:nvSpPr>
          <p:spPr>
            <a:xfrm>
              <a:off x="5282511" y="3589879"/>
              <a:ext cx="1624164" cy="923330"/>
            </a:xfrm>
            <a:prstGeom prst="rect">
              <a:avLst/>
            </a:prstGeom>
            <a:noFill/>
          </p:spPr>
          <p:txBody>
            <a:bodyPr wrap="none" lIns="91440" tIns="45720" rIns="91440" bIns="45720">
              <a:spAutoFit/>
            </a:bodyPr>
            <a:lstStyle/>
            <a:p>
              <a:pPr algn="ctr"/>
              <a:r>
                <a:rPr lang="en-US" sz="5400" b="0" cap="none" spc="0" dirty="0">
                  <a:ln w="0"/>
                  <a:solidFill>
                    <a:schemeClr val="tx1"/>
                  </a:solidFill>
                  <a:effectLst>
                    <a:outerShdw blurRad="38100" dist="19050" dir="2700000" algn="tl" rotWithShape="0">
                      <a:schemeClr val="dk1">
                        <a:alpha val="40000"/>
                      </a:schemeClr>
                    </a:outerShdw>
                  </a:effectLst>
                  <a:latin typeface="Baskerville Old Face" panose="02020602080505020303" pitchFamily="18" charset="0"/>
                </a:rPr>
                <a:t>Karls</a:t>
              </a:r>
            </a:p>
          </p:txBody>
        </p:sp>
        <p:sp>
          <p:nvSpPr>
            <p:cNvPr id="11" name="Rectangle 10">
              <a:extLst>
                <a:ext uri="{FF2B5EF4-FFF2-40B4-BE49-F238E27FC236}">
                  <a16:creationId xmlns:a16="http://schemas.microsoft.com/office/drawing/2014/main" id="{17B0E9E8-20ED-EF54-1FA6-4CC2853275E7}"/>
                </a:ext>
              </a:extLst>
            </p:cNvPr>
            <p:cNvSpPr/>
            <p:nvPr/>
          </p:nvSpPr>
          <p:spPr>
            <a:xfrm>
              <a:off x="5024428" y="4923852"/>
              <a:ext cx="2140331" cy="923330"/>
            </a:xfrm>
            <a:prstGeom prst="rect">
              <a:avLst/>
            </a:prstGeom>
            <a:noFill/>
          </p:spPr>
          <p:txBody>
            <a:bodyPr wrap="none" lIns="91440" tIns="45720" rIns="91440" bIns="45720">
              <a:spAutoFit/>
            </a:bodyPr>
            <a:lstStyle/>
            <a:p>
              <a:pPr algn="ctr"/>
              <a:r>
                <a:rPr lang="en-US" sz="5400" b="0" cap="none" spc="0" dirty="0">
                  <a:ln w="0"/>
                  <a:solidFill>
                    <a:schemeClr val="tx1"/>
                  </a:solidFill>
                  <a:effectLst>
                    <a:outerShdw blurRad="38100" dist="19050" dir="2700000" algn="tl" rotWithShape="0">
                      <a:schemeClr val="dk1">
                        <a:alpha val="40000"/>
                      </a:schemeClr>
                    </a:outerShdw>
                  </a:effectLst>
                  <a:latin typeface="Baskerville Old Face" panose="02020602080505020303" pitchFamily="18" charset="0"/>
                </a:rPr>
                <a:t>Thralls</a:t>
              </a:r>
            </a:p>
          </p:txBody>
        </p:sp>
      </p:grpSp>
      <p:sp>
        <p:nvSpPr>
          <p:cNvPr id="13" name="Rectangle 12">
            <a:extLst>
              <a:ext uri="{FF2B5EF4-FFF2-40B4-BE49-F238E27FC236}">
                <a16:creationId xmlns:a16="http://schemas.microsoft.com/office/drawing/2014/main" id="{831DC3E6-2F03-B251-C026-2EDEFB05B520}"/>
              </a:ext>
            </a:extLst>
          </p:cNvPr>
          <p:cNvSpPr/>
          <p:nvPr/>
        </p:nvSpPr>
        <p:spPr>
          <a:xfrm>
            <a:off x="1397857" y="611546"/>
            <a:ext cx="9393469" cy="1323439"/>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8000" b="1" cap="none" spc="0" dirty="0">
                <a:ln/>
                <a:solidFill>
                  <a:schemeClr val="accent4"/>
                </a:solidFill>
                <a:effectLst/>
                <a:latin typeface="Norse" pitchFamily="50" charset="0"/>
              </a:rPr>
              <a:t>Thralls and Viking Classes</a:t>
            </a:r>
          </a:p>
        </p:txBody>
      </p:sp>
      <p:sp>
        <p:nvSpPr>
          <p:cNvPr id="14" name="TextBox 13">
            <a:extLst>
              <a:ext uri="{FF2B5EF4-FFF2-40B4-BE49-F238E27FC236}">
                <a16:creationId xmlns:a16="http://schemas.microsoft.com/office/drawing/2014/main" id="{4599D083-B3D3-0CED-D77F-08420ED84743}"/>
              </a:ext>
            </a:extLst>
          </p:cNvPr>
          <p:cNvSpPr txBox="1"/>
          <p:nvPr/>
        </p:nvSpPr>
        <p:spPr>
          <a:xfrm>
            <a:off x="308888" y="2582587"/>
            <a:ext cx="3855525" cy="3046988"/>
          </a:xfrm>
          <a:prstGeom prst="rect">
            <a:avLst/>
          </a:prstGeom>
          <a:noFill/>
        </p:spPr>
        <p:txBody>
          <a:bodyPr wrap="square" rtlCol="0">
            <a:spAutoFit/>
          </a:bodyPr>
          <a:lstStyle/>
          <a:p>
            <a:r>
              <a:rPr lang="en-GB" sz="3200" dirty="0">
                <a:solidFill>
                  <a:schemeClr val="bg1"/>
                </a:solidFill>
                <a:latin typeface="Baskerville Old Face" panose="02020602080505020303" pitchFamily="18" charset="0"/>
              </a:rPr>
              <a:t>The Ancient Norse People split their society into three broad classes, into which everyone belonged.</a:t>
            </a:r>
          </a:p>
        </p:txBody>
      </p:sp>
      <p:sp>
        <p:nvSpPr>
          <p:cNvPr id="15" name="TextBox 14">
            <a:extLst>
              <a:ext uri="{FF2B5EF4-FFF2-40B4-BE49-F238E27FC236}">
                <a16:creationId xmlns:a16="http://schemas.microsoft.com/office/drawing/2014/main" id="{7794D56F-41FF-C1C5-DC96-6170F27EC873}"/>
              </a:ext>
            </a:extLst>
          </p:cNvPr>
          <p:cNvSpPr txBox="1"/>
          <p:nvPr/>
        </p:nvSpPr>
        <p:spPr>
          <a:xfrm>
            <a:off x="8034756" y="1890456"/>
            <a:ext cx="3886823" cy="2154436"/>
          </a:xfrm>
          <a:prstGeom prst="rect">
            <a:avLst/>
          </a:prstGeom>
          <a:noFill/>
        </p:spPr>
        <p:txBody>
          <a:bodyPr wrap="square" rtlCol="0">
            <a:spAutoFit/>
          </a:bodyPr>
          <a:lstStyle/>
          <a:p>
            <a:pPr algn="r"/>
            <a:r>
              <a:rPr lang="en-GB" sz="3200" dirty="0">
                <a:solidFill>
                  <a:schemeClr val="bg1"/>
                </a:solidFill>
                <a:latin typeface="Baskerville Old Face" panose="02020602080505020303" pitchFamily="18" charset="0"/>
              </a:rPr>
              <a:t>The jarls (earls) at the top were the lords who ruled over people.</a:t>
            </a:r>
          </a:p>
          <a:p>
            <a:pPr algn="r"/>
            <a:r>
              <a:rPr lang="en-GB" sz="600" dirty="0">
                <a:solidFill>
                  <a:schemeClr val="bg1"/>
                </a:solidFill>
                <a:latin typeface="Baskerville Old Face" panose="02020602080505020303" pitchFamily="18" charset="0"/>
              </a:rPr>
              <a:t>.</a:t>
            </a:r>
            <a:endParaRPr lang="en-GB" sz="2800" dirty="0">
              <a:solidFill>
                <a:schemeClr val="bg1"/>
              </a:solidFill>
              <a:latin typeface="Baskerville Old Face" panose="02020602080505020303" pitchFamily="18" charset="0"/>
            </a:endParaRPr>
          </a:p>
          <a:p>
            <a:pPr algn="r"/>
            <a:r>
              <a:rPr lang="en-GB" sz="3200" dirty="0">
                <a:solidFill>
                  <a:schemeClr val="bg1"/>
                </a:solidFill>
                <a:latin typeface="Baskerville Old Face" panose="02020602080505020303" pitchFamily="18" charset="0"/>
              </a:rPr>
              <a:t>The karls were</a:t>
            </a:r>
          </a:p>
        </p:txBody>
      </p:sp>
      <p:sp>
        <p:nvSpPr>
          <p:cNvPr id="16" name="TextBox 15">
            <a:extLst>
              <a:ext uri="{FF2B5EF4-FFF2-40B4-BE49-F238E27FC236}">
                <a16:creationId xmlns:a16="http://schemas.microsoft.com/office/drawing/2014/main" id="{3CDB2564-F083-AE5B-CDE3-8A140A046F3D}"/>
              </a:ext>
            </a:extLst>
          </p:cNvPr>
          <p:cNvSpPr txBox="1"/>
          <p:nvPr/>
        </p:nvSpPr>
        <p:spPr>
          <a:xfrm>
            <a:off x="8269849" y="3907353"/>
            <a:ext cx="3734016" cy="2031325"/>
          </a:xfrm>
          <a:prstGeom prst="rect">
            <a:avLst/>
          </a:prstGeom>
          <a:noFill/>
        </p:spPr>
        <p:txBody>
          <a:bodyPr wrap="square" rtlCol="0">
            <a:spAutoFit/>
          </a:bodyPr>
          <a:lstStyle/>
          <a:p>
            <a:pPr algn="r"/>
            <a:r>
              <a:rPr lang="en-GB" sz="3200" dirty="0">
                <a:solidFill>
                  <a:schemeClr val="bg1"/>
                </a:solidFill>
                <a:latin typeface="Baskerville Old Face" panose="02020602080505020303" pitchFamily="18" charset="0"/>
              </a:rPr>
              <a:t>freemen and women.</a:t>
            </a:r>
          </a:p>
          <a:p>
            <a:pPr algn="r"/>
            <a:r>
              <a:rPr lang="en-GB" sz="800" dirty="0">
                <a:solidFill>
                  <a:schemeClr val="bg1"/>
                </a:solidFill>
                <a:latin typeface="Baskerville Old Face" panose="02020602080505020303" pitchFamily="18" charset="0"/>
              </a:rPr>
              <a:t>.</a:t>
            </a:r>
            <a:endParaRPr lang="en-GB" sz="3200" dirty="0">
              <a:solidFill>
                <a:schemeClr val="bg1"/>
              </a:solidFill>
              <a:latin typeface="Baskerville Old Face" panose="02020602080505020303" pitchFamily="18" charset="0"/>
            </a:endParaRPr>
          </a:p>
          <a:p>
            <a:pPr algn="r"/>
            <a:r>
              <a:rPr lang="en-GB" sz="3200" dirty="0">
                <a:solidFill>
                  <a:schemeClr val="bg1"/>
                </a:solidFill>
                <a:latin typeface="Baskerville Old Face" panose="02020602080505020303" pitchFamily="18" charset="0"/>
              </a:rPr>
              <a:t>The thralls were slaves.</a:t>
            </a:r>
          </a:p>
          <a:p>
            <a:endParaRPr lang="en-GB" dirty="0"/>
          </a:p>
        </p:txBody>
      </p:sp>
    </p:spTree>
    <p:extLst>
      <p:ext uri="{BB962C8B-B14F-4D97-AF65-F5344CB8AC3E}">
        <p14:creationId xmlns:p14="http://schemas.microsoft.com/office/powerpoint/2010/main" val="417111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0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10A244EF-6ED2-597D-0630-CE031C295C38}"/>
              </a:ext>
            </a:extLst>
          </p:cNvPr>
          <p:cNvGrpSpPr/>
          <p:nvPr/>
        </p:nvGrpSpPr>
        <p:grpSpPr>
          <a:xfrm>
            <a:off x="270421" y="2386722"/>
            <a:ext cx="4533081" cy="3316339"/>
            <a:chOff x="2718619" y="1725561"/>
            <a:chExt cx="6754761" cy="4557252"/>
          </a:xfrm>
        </p:grpSpPr>
        <p:sp>
          <p:nvSpPr>
            <p:cNvPr id="2" name="Isosceles Triangle 1">
              <a:extLst>
                <a:ext uri="{FF2B5EF4-FFF2-40B4-BE49-F238E27FC236}">
                  <a16:creationId xmlns:a16="http://schemas.microsoft.com/office/drawing/2014/main" id="{D51237D0-E16C-9793-364B-09163ECD919A}"/>
                </a:ext>
              </a:extLst>
            </p:cNvPr>
            <p:cNvSpPr/>
            <p:nvPr/>
          </p:nvSpPr>
          <p:spPr>
            <a:xfrm>
              <a:off x="2718619" y="1725561"/>
              <a:ext cx="6754761" cy="4557252"/>
            </a:xfrm>
            <a:prstGeom prst="triangle">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4" name="Straight Connector 3">
              <a:extLst>
                <a:ext uri="{FF2B5EF4-FFF2-40B4-BE49-F238E27FC236}">
                  <a16:creationId xmlns:a16="http://schemas.microsoft.com/office/drawing/2014/main" id="{F3051558-85BF-3A1F-B71F-09C42AB0D6DB}"/>
                </a:ext>
              </a:extLst>
            </p:cNvPr>
            <p:cNvCxnSpPr>
              <a:cxnSpLocks/>
            </p:cNvCxnSpPr>
            <p:nvPr/>
          </p:nvCxnSpPr>
          <p:spPr>
            <a:xfrm>
              <a:off x="4852219" y="3429000"/>
              <a:ext cx="249473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E59D66DE-EF2A-5539-5533-5A8704016C2B}"/>
                </a:ext>
              </a:extLst>
            </p:cNvPr>
            <p:cNvCxnSpPr>
              <a:cxnSpLocks/>
            </p:cNvCxnSpPr>
            <p:nvPr/>
          </p:nvCxnSpPr>
          <p:spPr>
            <a:xfrm>
              <a:off x="3857991" y="4757057"/>
              <a:ext cx="447320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F46C55AD-5358-C60D-CCF8-B1A0BB626609}"/>
                </a:ext>
              </a:extLst>
            </p:cNvPr>
            <p:cNvSpPr/>
            <p:nvPr/>
          </p:nvSpPr>
          <p:spPr>
            <a:xfrm>
              <a:off x="5212948" y="2505670"/>
              <a:ext cx="1763293" cy="1057352"/>
            </a:xfrm>
            <a:prstGeom prst="rect">
              <a:avLst/>
            </a:prstGeom>
            <a:noFill/>
          </p:spPr>
          <p:txBody>
            <a:bodyPr wrap="none" lIns="91440" tIns="45720" rIns="91440" bIns="45720">
              <a:spAutoFit/>
            </a:bodyPr>
            <a:lstStyle/>
            <a:p>
              <a:pPr algn="ctr"/>
              <a:r>
                <a:rPr lang="en-US" sz="4400" b="0" cap="none" spc="0" dirty="0">
                  <a:ln w="0"/>
                  <a:solidFill>
                    <a:schemeClr val="tx1"/>
                  </a:solidFill>
                  <a:effectLst>
                    <a:outerShdw blurRad="38100" dist="19050" dir="2700000" algn="tl" rotWithShape="0">
                      <a:schemeClr val="dk1">
                        <a:alpha val="40000"/>
                      </a:schemeClr>
                    </a:outerShdw>
                  </a:effectLst>
                  <a:latin typeface="Baskerville Old Face" panose="02020602080505020303" pitchFamily="18" charset="0"/>
                </a:rPr>
                <a:t>Jarls</a:t>
              </a:r>
            </a:p>
          </p:txBody>
        </p:sp>
        <p:sp>
          <p:nvSpPr>
            <p:cNvPr id="10" name="Rectangle 9">
              <a:extLst>
                <a:ext uri="{FF2B5EF4-FFF2-40B4-BE49-F238E27FC236}">
                  <a16:creationId xmlns:a16="http://schemas.microsoft.com/office/drawing/2014/main" id="{CC31F926-511B-9A88-D451-995802A83F63}"/>
                </a:ext>
              </a:extLst>
            </p:cNvPr>
            <p:cNvSpPr/>
            <p:nvPr/>
          </p:nvSpPr>
          <p:spPr>
            <a:xfrm>
              <a:off x="5085154" y="3589879"/>
              <a:ext cx="2018880" cy="1057352"/>
            </a:xfrm>
            <a:prstGeom prst="rect">
              <a:avLst/>
            </a:prstGeom>
            <a:noFill/>
          </p:spPr>
          <p:txBody>
            <a:bodyPr wrap="none" lIns="91440" tIns="45720" rIns="91440" bIns="45720">
              <a:spAutoFit/>
            </a:bodyPr>
            <a:lstStyle/>
            <a:p>
              <a:pPr algn="ctr"/>
              <a:r>
                <a:rPr lang="en-US" sz="4400" b="0" cap="none" spc="0" dirty="0">
                  <a:ln w="0"/>
                  <a:solidFill>
                    <a:schemeClr val="tx1"/>
                  </a:solidFill>
                  <a:effectLst>
                    <a:outerShdw blurRad="38100" dist="19050" dir="2700000" algn="tl" rotWithShape="0">
                      <a:schemeClr val="dk1">
                        <a:alpha val="40000"/>
                      </a:schemeClr>
                    </a:outerShdw>
                  </a:effectLst>
                  <a:latin typeface="Baskerville Old Face" panose="02020602080505020303" pitchFamily="18" charset="0"/>
                </a:rPr>
                <a:t>Karls</a:t>
              </a:r>
            </a:p>
          </p:txBody>
        </p:sp>
        <p:sp>
          <p:nvSpPr>
            <p:cNvPr id="11" name="Rectangle 10">
              <a:extLst>
                <a:ext uri="{FF2B5EF4-FFF2-40B4-BE49-F238E27FC236}">
                  <a16:creationId xmlns:a16="http://schemas.microsoft.com/office/drawing/2014/main" id="{17B0E9E8-20ED-EF54-1FA6-4CC2853275E7}"/>
                </a:ext>
              </a:extLst>
            </p:cNvPr>
            <p:cNvSpPr/>
            <p:nvPr/>
          </p:nvSpPr>
          <p:spPr>
            <a:xfrm>
              <a:off x="4772243" y="4923852"/>
              <a:ext cx="2644703" cy="1057352"/>
            </a:xfrm>
            <a:prstGeom prst="rect">
              <a:avLst/>
            </a:prstGeom>
            <a:noFill/>
          </p:spPr>
          <p:txBody>
            <a:bodyPr wrap="none" lIns="91440" tIns="45720" rIns="91440" bIns="45720">
              <a:spAutoFit/>
            </a:bodyPr>
            <a:lstStyle/>
            <a:p>
              <a:pPr algn="ctr"/>
              <a:r>
                <a:rPr lang="en-US" sz="4400" b="0" cap="none" spc="0" dirty="0">
                  <a:ln w="0"/>
                  <a:solidFill>
                    <a:schemeClr val="tx1"/>
                  </a:solidFill>
                  <a:effectLst>
                    <a:outerShdw blurRad="38100" dist="19050" dir="2700000" algn="tl" rotWithShape="0">
                      <a:schemeClr val="dk1">
                        <a:alpha val="40000"/>
                      </a:schemeClr>
                    </a:outerShdw>
                  </a:effectLst>
                  <a:latin typeface="Baskerville Old Face" panose="02020602080505020303" pitchFamily="18" charset="0"/>
                </a:rPr>
                <a:t>Thralls</a:t>
              </a:r>
            </a:p>
          </p:txBody>
        </p:sp>
      </p:grpSp>
      <p:sp>
        <p:nvSpPr>
          <p:cNvPr id="13" name="Rectangle 12">
            <a:extLst>
              <a:ext uri="{FF2B5EF4-FFF2-40B4-BE49-F238E27FC236}">
                <a16:creationId xmlns:a16="http://schemas.microsoft.com/office/drawing/2014/main" id="{831DC3E6-2F03-B251-C026-2EDEFB05B520}"/>
              </a:ext>
            </a:extLst>
          </p:cNvPr>
          <p:cNvSpPr/>
          <p:nvPr/>
        </p:nvSpPr>
        <p:spPr>
          <a:xfrm>
            <a:off x="955084" y="611546"/>
            <a:ext cx="10279032" cy="1323439"/>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8000" b="1" cap="none" spc="0" dirty="0">
                <a:ln/>
                <a:solidFill>
                  <a:schemeClr val="accent4"/>
                </a:solidFill>
                <a:effectLst/>
                <a:latin typeface="Norse" pitchFamily="50" charset="0"/>
              </a:rPr>
              <a:t>Haven’t we seen this before?</a:t>
            </a:r>
          </a:p>
        </p:txBody>
      </p:sp>
      <p:sp>
        <p:nvSpPr>
          <p:cNvPr id="15" name="TextBox 14">
            <a:extLst>
              <a:ext uri="{FF2B5EF4-FFF2-40B4-BE49-F238E27FC236}">
                <a16:creationId xmlns:a16="http://schemas.microsoft.com/office/drawing/2014/main" id="{7794D56F-41FF-C1C5-DC96-6170F27EC873}"/>
              </a:ext>
            </a:extLst>
          </p:cNvPr>
          <p:cNvSpPr txBox="1"/>
          <p:nvPr/>
        </p:nvSpPr>
        <p:spPr>
          <a:xfrm>
            <a:off x="3236986" y="2056775"/>
            <a:ext cx="8303028" cy="2554545"/>
          </a:xfrm>
          <a:prstGeom prst="rect">
            <a:avLst/>
          </a:prstGeom>
          <a:noFill/>
        </p:spPr>
        <p:txBody>
          <a:bodyPr wrap="square" rtlCol="0">
            <a:spAutoFit/>
          </a:bodyPr>
          <a:lstStyle/>
          <a:p>
            <a:pPr algn="r"/>
            <a:r>
              <a:rPr lang="en-GB" sz="3200" dirty="0">
                <a:solidFill>
                  <a:schemeClr val="bg1"/>
                </a:solidFill>
                <a:latin typeface="Baskerville Old Face" panose="02020602080505020303" pitchFamily="18" charset="0"/>
              </a:rPr>
              <a:t>It is a sad fact that before the 1800s, almost every civilisation had slaves of one kind or another and in the Viking Age, they were more important to their society than at almost any other point in history.</a:t>
            </a:r>
          </a:p>
        </p:txBody>
      </p:sp>
      <p:sp>
        <p:nvSpPr>
          <p:cNvPr id="3" name="TextBox 2">
            <a:extLst>
              <a:ext uri="{FF2B5EF4-FFF2-40B4-BE49-F238E27FC236}">
                <a16:creationId xmlns:a16="http://schemas.microsoft.com/office/drawing/2014/main" id="{44034DF4-75A7-EEE5-54BA-6227523C89F5}"/>
              </a:ext>
            </a:extLst>
          </p:cNvPr>
          <p:cNvSpPr txBox="1"/>
          <p:nvPr/>
        </p:nvSpPr>
        <p:spPr>
          <a:xfrm>
            <a:off x="4340998" y="4672009"/>
            <a:ext cx="7393723" cy="2062103"/>
          </a:xfrm>
          <a:prstGeom prst="rect">
            <a:avLst/>
          </a:prstGeom>
          <a:noFill/>
        </p:spPr>
        <p:txBody>
          <a:bodyPr wrap="square" rtlCol="0">
            <a:spAutoFit/>
          </a:bodyPr>
          <a:lstStyle/>
          <a:p>
            <a:pPr algn="r"/>
            <a:r>
              <a:rPr lang="en-GB" sz="3200" dirty="0">
                <a:solidFill>
                  <a:schemeClr val="bg1"/>
                </a:solidFill>
                <a:latin typeface="Baskerville Old Face" panose="02020602080505020303" pitchFamily="18" charset="0"/>
              </a:rPr>
              <a:t>To tend the farms and do other menial jobs, a lot of people were needed, especially if some of the men were going to be away on raids.</a:t>
            </a:r>
          </a:p>
        </p:txBody>
      </p:sp>
    </p:spTree>
    <p:extLst>
      <p:ext uri="{BB962C8B-B14F-4D97-AF65-F5344CB8AC3E}">
        <p14:creationId xmlns:p14="http://schemas.microsoft.com/office/powerpoint/2010/main" val="56300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31DC3E6-2F03-B251-C026-2EDEFB05B520}"/>
              </a:ext>
            </a:extLst>
          </p:cNvPr>
          <p:cNvSpPr/>
          <p:nvPr/>
        </p:nvSpPr>
        <p:spPr>
          <a:xfrm>
            <a:off x="4665513" y="428622"/>
            <a:ext cx="2860975" cy="1323439"/>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8000" b="1" cap="none" spc="0" dirty="0">
                <a:ln/>
                <a:solidFill>
                  <a:schemeClr val="accent4"/>
                </a:solidFill>
                <a:effectLst/>
                <a:latin typeface="Norse" pitchFamily="50" charset="0"/>
              </a:rPr>
              <a:t>Thralls</a:t>
            </a:r>
          </a:p>
        </p:txBody>
      </p:sp>
      <p:sp>
        <p:nvSpPr>
          <p:cNvPr id="15" name="TextBox 14">
            <a:extLst>
              <a:ext uri="{FF2B5EF4-FFF2-40B4-BE49-F238E27FC236}">
                <a16:creationId xmlns:a16="http://schemas.microsoft.com/office/drawing/2014/main" id="{7794D56F-41FF-C1C5-DC96-6170F27EC873}"/>
              </a:ext>
            </a:extLst>
          </p:cNvPr>
          <p:cNvSpPr txBox="1"/>
          <p:nvPr/>
        </p:nvSpPr>
        <p:spPr>
          <a:xfrm>
            <a:off x="333661" y="1934762"/>
            <a:ext cx="6952678" cy="2246769"/>
          </a:xfrm>
          <a:prstGeom prst="rect">
            <a:avLst/>
          </a:prstGeom>
          <a:noFill/>
        </p:spPr>
        <p:txBody>
          <a:bodyPr wrap="square" rtlCol="0">
            <a:spAutoFit/>
          </a:bodyPr>
          <a:lstStyle/>
          <a:p>
            <a:r>
              <a:rPr lang="en-GB" sz="2800" dirty="0">
                <a:solidFill>
                  <a:schemeClr val="bg1"/>
                </a:solidFill>
                <a:latin typeface="Baskerville Old Face" panose="02020602080505020303" pitchFamily="18" charset="0"/>
              </a:rPr>
              <a:t>Many people at the time saw thralls as not just necessary but right and natural. They thought that the gods had created a society with different classes, and that people rightfully belonged in those classes, with all the jobs they entailed.</a:t>
            </a:r>
          </a:p>
        </p:txBody>
      </p:sp>
      <p:sp>
        <p:nvSpPr>
          <p:cNvPr id="3" name="TextBox 2">
            <a:extLst>
              <a:ext uri="{FF2B5EF4-FFF2-40B4-BE49-F238E27FC236}">
                <a16:creationId xmlns:a16="http://schemas.microsoft.com/office/drawing/2014/main" id="{44034DF4-75A7-EEE5-54BA-6227523C89F5}"/>
              </a:ext>
            </a:extLst>
          </p:cNvPr>
          <p:cNvSpPr txBox="1"/>
          <p:nvPr/>
        </p:nvSpPr>
        <p:spPr>
          <a:xfrm>
            <a:off x="333661" y="4655968"/>
            <a:ext cx="11529397" cy="1815882"/>
          </a:xfrm>
          <a:prstGeom prst="rect">
            <a:avLst/>
          </a:prstGeom>
          <a:noFill/>
        </p:spPr>
        <p:txBody>
          <a:bodyPr wrap="square" rtlCol="0">
            <a:spAutoFit/>
          </a:bodyPr>
          <a:lstStyle/>
          <a:p>
            <a:pPr algn="ctr"/>
            <a:r>
              <a:rPr lang="en-GB" sz="2800" dirty="0">
                <a:solidFill>
                  <a:schemeClr val="bg1"/>
                </a:solidFill>
                <a:latin typeface="Baskerville Old Face" panose="02020602080505020303" pitchFamily="18" charset="0"/>
              </a:rPr>
              <a:t>People became thralls through a few different ways. Some were captured as prisoners in wars and raids (many came from Britain and Ireland), many were born to two thrall parents, some had committed a crime and made a thrall as a punishment, and some even became a thrall willingly to pay off debts.</a:t>
            </a:r>
          </a:p>
        </p:txBody>
      </p:sp>
      <p:pic>
        <p:nvPicPr>
          <p:cNvPr id="1028" name="Picture 4" descr="9,398 Viking Stock Video Footage - 4K and HD Video Clips | Shutterstock">
            <a:extLst>
              <a:ext uri="{FF2B5EF4-FFF2-40B4-BE49-F238E27FC236}">
                <a16:creationId xmlns:a16="http://schemas.microsoft.com/office/drawing/2014/main" id="{DC0EB9EE-9AAD-608F-CBE0-E5CA3074AE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86339" y="1934762"/>
            <a:ext cx="4572000" cy="2571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276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31DC3E6-2F03-B251-C026-2EDEFB05B520}"/>
              </a:ext>
            </a:extLst>
          </p:cNvPr>
          <p:cNvSpPr/>
          <p:nvPr/>
        </p:nvSpPr>
        <p:spPr>
          <a:xfrm>
            <a:off x="531481" y="428622"/>
            <a:ext cx="3613490" cy="1569660"/>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9600" b="1" cap="none" spc="0" dirty="0">
                <a:ln/>
                <a:solidFill>
                  <a:schemeClr val="accent4"/>
                </a:solidFill>
                <a:effectLst/>
                <a:latin typeface="Norse" pitchFamily="50" charset="0"/>
              </a:rPr>
              <a:t>Freedom</a:t>
            </a:r>
          </a:p>
        </p:txBody>
      </p:sp>
      <p:sp>
        <p:nvSpPr>
          <p:cNvPr id="3" name="TextBox 2">
            <a:extLst>
              <a:ext uri="{FF2B5EF4-FFF2-40B4-BE49-F238E27FC236}">
                <a16:creationId xmlns:a16="http://schemas.microsoft.com/office/drawing/2014/main" id="{44034DF4-75A7-EEE5-54BA-6227523C89F5}"/>
              </a:ext>
            </a:extLst>
          </p:cNvPr>
          <p:cNvSpPr txBox="1"/>
          <p:nvPr/>
        </p:nvSpPr>
        <p:spPr>
          <a:xfrm>
            <a:off x="270929" y="1997397"/>
            <a:ext cx="5456104" cy="3970318"/>
          </a:xfrm>
          <a:prstGeom prst="rect">
            <a:avLst/>
          </a:prstGeom>
          <a:noFill/>
        </p:spPr>
        <p:txBody>
          <a:bodyPr wrap="square" rtlCol="0">
            <a:spAutoFit/>
          </a:bodyPr>
          <a:lstStyle/>
          <a:p>
            <a:r>
              <a:rPr lang="en-GB" sz="2800" dirty="0">
                <a:solidFill>
                  <a:schemeClr val="bg1"/>
                </a:solidFill>
                <a:latin typeface="Baskerville Old Face" panose="02020602080505020303" pitchFamily="18" charset="0"/>
              </a:rPr>
              <a:t>Thralls could become free, either by buying themselves from their masters with money that they earned or by being freed by those same masters, often as part of a will.</a:t>
            </a:r>
          </a:p>
          <a:p>
            <a:r>
              <a:rPr lang="en-GB" sz="2800" dirty="0">
                <a:solidFill>
                  <a:schemeClr val="bg1"/>
                </a:solidFill>
                <a:latin typeface="Baskerville Old Face" panose="02020602080505020303" pitchFamily="18" charset="0"/>
              </a:rPr>
              <a:t>Even then, it wasn’t a full freedom though. They belonged to an in between class, expected to vote with their masters and be loyal to them.</a:t>
            </a:r>
          </a:p>
        </p:txBody>
      </p:sp>
      <p:pic>
        <p:nvPicPr>
          <p:cNvPr id="1026" name="Picture 2" descr="50 Thrall Stock Photos, Pictures &amp; Royalty-Free Images - iStock">
            <a:extLst>
              <a:ext uri="{FF2B5EF4-FFF2-40B4-BE49-F238E27FC236}">
                <a16:creationId xmlns:a16="http://schemas.microsoft.com/office/drawing/2014/main" id="{E08A2266-2D1A-8F77-C8AA-70D3CA6748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47031" y="372630"/>
            <a:ext cx="3505025" cy="219350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946CCBA2-D313-F354-F758-5F987C218F2B}"/>
              </a:ext>
            </a:extLst>
          </p:cNvPr>
          <p:cNvSpPr txBox="1"/>
          <p:nvPr/>
        </p:nvSpPr>
        <p:spPr>
          <a:xfrm>
            <a:off x="6288505" y="2677828"/>
            <a:ext cx="5632566" cy="3970318"/>
          </a:xfrm>
          <a:prstGeom prst="rect">
            <a:avLst/>
          </a:prstGeom>
          <a:noFill/>
        </p:spPr>
        <p:txBody>
          <a:bodyPr wrap="square" rtlCol="0">
            <a:spAutoFit/>
          </a:bodyPr>
          <a:lstStyle/>
          <a:p>
            <a:r>
              <a:rPr lang="en-GB" sz="2800" dirty="0">
                <a:solidFill>
                  <a:schemeClr val="bg1"/>
                </a:solidFill>
                <a:latin typeface="Baskerville Old Face" panose="02020602080505020303" pitchFamily="18" charset="0"/>
              </a:rPr>
              <a:t>How a thrall was treated depended on their master and where and when they lived. Some were treated well, paid, wore nice clothes and even held power. Some were treated very badly. They were hit, made to sleep with the animals and treated like animals themselves. The law protected them a little, but most still had tough lives.</a:t>
            </a:r>
          </a:p>
        </p:txBody>
      </p:sp>
    </p:spTree>
    <p:extLst>
      <p:ext uri="{BB962C8B-B14F-4D97-AF65-F5344CB8AC3E}">
        <p14:creationId xmlns:p14="http://schemas.microsoft.com/office/powerpoint/2010/main" val="624614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31DC3E6-2F03-B251-C026-2EDEFB05B520}"/>
              </a:ext>
            </a:extLst>
          </p:cNvPr>
          <p:cNvSpPr/>
          <p:nvPr/>
        </p:nvSpPr>
        <p:spPr>
          <a:xfrm>
            <a:off x="353446" y="372630"/>
            <a:ext cx="5373587" cy="1569660"/>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9600" b="1" cap="none" spc="0" dirty="0">
                <a:ln/>
                <a:solidFill>
                  <a:schemeClr val="accent4"/>
                </a:solidFill>
                <a:effectLst/>
                <a:latin typeface="Norse" pitchFamily="50" charset="0"/>
              </a:rPr>
              <a:t>English Task</a:t>
            </a:r>
          </a:p>
        </p:txBody>
      </p:sp>
      <p:sp>
        <p:nvSpPr>
          <p:cNvPr id="3" name="TextBox 2">
            <a:extLst>
              <a:ext uri="{FF2B5EF4-FFF2-40B4-BE49-F238E27FC236}">
                <a16:creationId xmlns:a16="http://schemas.microsoft.com/office/drawing/2014/main" id="{44034DF4-75A7-EEE5-54BA-6227523C89F5}"/>
              </a:ext>
            </a:extLst>
          </p:cNvPr>
          <p:cNvSpPr txBox="1"/>
          <p:nvPr/>
        </p:nvSpPr>
        <p:spPr>
          <a:xfrm>
            <a:off x="312186" y="2173860"/>
            <a:ext cx="10436025" cy="3970318"/>
          </a:xfrm>
          <a:prstGeom prst="rect">
            <a:avLst/>
          </a:prstGeom>
          <a:noFill/>
        </p:spPr>
        <p:txBody>
          <a:bodyPr wrap="square" rtlCol="0">
            <a:spAutoFit/>
          </a:bodyPr>
          <a:lstStyle/>
          <a:p>
            <a:r>
              <a:rPr lang="en-GB" sz="2800" dirty="0">
                <a:solidFill>
                  <a:schemeClr val="bg1"/>
                </a:solidFill>
                <a:latin typeface="Baskerville Old Face" panose="02020602080505020303" pitchFamily="18" charset="0"/>
              </a:rPr>
              <a:t>You are the thrall from chapter 5. Using what you know about thralls, and how she is described in the story, you are going to write a piece from her perspective. This can be her travelling to or from Rognvald and Inga’s home, it can be during the ritual or it can be her doing other duties at another time.</a:t>
            </a:r>
          </a:p>
          <a:p>
            <a:r>
              <a:rPr lang="en-GB" sz="2800" dirty="0">
                <a:solidFill>
                  <a:schemeClr val="bg1"/>
                </a:solidFill>
                <a:latin typeface="Baskerville Old Face" panose="02020602080505020303" pitchFamily="18" charset="0"/>
              </a:rPr>
              <a:t>No matter what she is doing, though, you will describe her emotions and thoughts. She might be thinking about the ritual or about her master, how she is going to become free or how she became a thrall in the first place.</a:t>
            </a:r>
          </a:p>
        </p:txBody>
      </p:sp>
    </p:spTree>
    <p:extLst>
      <p:ext uri="{BB962C8B-B14F-4D97-AF65-F5344CB8AC3E}">
        <p14:creationId xmlns:p14="http://schemas.microsoft.com/office/powerpoint/2010/main" val="21769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31DC3E6-2F03-B251-C026-2EDEFB05B520}"/>
              </a:ext>
            </a:extLst>
          </p:cNvPr>
          <p:cNvSpPr/>
          <p:nvPr/>
        </p:nvSpPr>
        <p:spPr>
          <a:xfrm>
            <a:off x="1491252" y="308462"/>
            <a:ext cx="5696817" cy="1569660"/>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9600" b="1" cap="none" spc="0" dirty="0">
                <a:ln/>
                <a:solidFill>
                  <a:schemeClr val="accent4"/>
                </a:solidFill>
                <a:effectLst/>
                <a:latin typeface="Norse" pitchFamily="50" charset="0"/>
              </a:rPr>
              <a:t>Conjunctions</a:t>
            </a:r>
          </a:p>
        </p:txBody>
      </p:sp>
      <p:sp>
        <p:nvSpPr>
          <p:cNvPr id="6" name="TextBox 5">
            <a:extLst>
              <a:ext uri="{FF2B5EF4-FFF2-40B4-BE49-F238E27FC236}">
                <a16:creationId xmlns:a16="http://schemas.microsoft.com/office/drawing/2014/main" id="{7C3D8299-A58B-A1D8-C4FB-15EA4352F608}"/>
              </a:ext>
            </a:extLst>
          </p:cNvPr>
          <p:cNvSpPr txBox="1"/>
          <p:nvPr/>
        </p:nvSpPr>
        <p:spPr>
          <a:xfrm>
            <a:off x="420787" y="1733743"/>
            <a:ext cx="11350426" cy="2246769"/>
          </a:xfrm>
          <a:prstGeom prst="rect">
            <a:avLst/>
          </a:prstGeom>
          <a:noFill/>
        </p:spPr>
        <p:txBody>
          <a:bodyPr wrap="square" rtlCol="0">
            <a:spAutoFit/>
          </a:bodyPr>
          <a:lstStyle/>
          <a:p>
            <a:r>
              <a:rPr lang="en-GB" sz="2800" dirty="0">
                <a:solidFill>
                  <a:schemeClr val="bg1"/>
                </a:solidFill>
                <a:latin typeface="Baskerville Old Face" panose="02020602080505020303" pitchFamily="18" charset="0"/>
              </a:rPr>
              <a:t>Conjunctions are words that connect ideas together. They take simple sentences and turn them into longer compound or complex sentences. Simple sentences are good, but too many of them can make your writing sound dull and stop-start. Adding a conjunction can take a simple idea and add depth and detail or even a bit of twist.</a:t>
            </a:r>
          </a:p>
        </p:txBody>
      </p:sp>
      <p:sp>
        <p:nvSpPr>
          <p:cNvPr id="7" name="TextBox 6">
            <a:extLst>
              <a:ext uri="{FF2B5EF4-FFF2-40B4-BE49-F238E27FC236}">
                <a16:creationId xmlns:a16="http://schemas.microsoft.com/office/drawing/2014/main" id="{50095A11-8715-F736-AEC2-26887626C06E}"/>
              </a:ext>
            </a:extLst>
          </p:cNvPr>
          <p:cNvSpPr txBox="1"/>
          <p:nvPr/>
        </p:nvSpPr>
        <p:spPr>
          <a:xfrm>
            <a:off x="420787" y="3980512"/>
            <a:ext cx="11350426" cy="954107"/>
          </a:xfrm>
          <a:prstGeom prst="rect">
            <a:avLst/>
          </a:prstGeom>
          <a:noFill/>
        </p:spPr>
        <p:txBody>
          <a:bodyPr wrap="square" rtlCol="0">
            <a:spAutoFit/>
          </a:bodyPr>
          <a:lstStyle/>
          <a:p>
            <a:r>
              <a:rPr lang="en-GB" sz="2800" dirty="0">
                <a:solidFill>
                  <a:schemeClr val="bg1"/>
                </a:solidFill>
                <a:latin typeface="Baskerville Old Face" panose="02020602080505020303" pitchFamily="18" charset="0"/>
              </a:rPr>
              <a:t>They can be simple words that we use all the time. These aren’t bad and they aren’t boring. In fact, authors will use these more than any others too.</a:t>
            </a:r>
          </a:p>
        </p:txBody>
      </p:sp>
      <p:sp>
        <p:nvSpPr>
          <p:cNvPr id="8" name="TextBox 7">
            <a:extLst>
              <a:ext uri="{FF2B5EF4-FFF2-40B4-BE49-F238E27FC236}">
                <a16:creationId xmlns:a16="http://schemas.microsoft.com/office/drawing/2014/main" id="{83B6FFA0-79D1-A9FE-0E5C-5A3CBE99A136}"/>
              </a:ext>
            </a:extLst>
          </p:cNvPr>
          <p:cNvSpPr txBox="1"/>
          <p:nvPr/>
        </p:nvSpPr>
        <p:spPr>
          <a:xfrm>
            <a:off x="420787" y="5821292"/>
            <a:ext cx="1070465" cy="523220"/>
          </a:xfrm>
          <a:prstGeom prst="rect">
            <a:avLst/>
          </a:prstGeom>
          <a:noFill/>
        </p:spPr>
        <p:txBody>
          <a:bodyPr wrap="square" rtlCol="0">
            <a:spAutoFit/>
          </a:bodyPr>
          <a:lstStyle/>
          <a:p>
            <a:r>
              <a:rPr lang="en-GB" sz="2800" b="1" dirty="0">
                <a:solidFill>
                  <a:srgbClr val="C00000"/>
                </a:solidFill>
                <a:latin typeface="Baskerville Old Face" panose="02020602080505020303" pitchFamily="18" charset="0"/>
              </a:rPr>
              <a:t>And</a:t>
            </a:r>
          </a:p>
        </p:txBody>
      </p:sp>
      <p:sp>
        <p:nvSpPr>
          <p:cNvPr id="9" name="TextBox 8">
            <a:extLst>
              <a:ext uri="{FF2B5EF4-FFF2-40B4-BE49-F238E27FC236}">
                <a16:creationId xmlns:a16="http://schemas.microsoft.com/office/drawing/2014/main" id="{6DD1087F-F810-9EAE-1472-BBF53A88EE4E}"/>
              </a:ext>
            </a:extLst>
          </p:cNvPr>
          <p:cNvSpPr txBox="1"/>
          <p:nvPr/>
        </p:nvSpPr>
        <p:spPr>
          <a:xfrm>
            <a:off x="1491252" y="5815778"/>
            <a:ext cx="1070465" cy="523220"/>
          </a:xfrm>
          <a:prstGeom prst="rect">
            <a:avLst/>
          </a:prstGeom>
          <a:noFill/>
        </p:spPr>
        <p:txBody>
          <a:bodyPr wrap="square" rtlCol="0">
            <a:spAutoFit/>
          </a:bodyPr>
          <a:lstStyle/>
          <a:p>
            <a:r>
              <a:rPr lang="en-GB" sz="2800" b="1" dirty="0">
                <a:solidFill>
                  <a:srgbClr val="C00000"/>
                </a:solidFill>
                <a:latin typeface="Baskerville Old Face" panose="02020602080505020303" pitchFamily="18" charset="0"/>
              </a:rPr>
              <a:t>But</a:t>
            </a:r>
          </a:p>
        </p:txBody>
      </p:sp>
      <p:sp>
        <p:nvSpPr>
          <p:cNvPr id="10" name="TextBox 9">
            <a:extLst>
              <a:ext uri="{FF2B5EF4-FFF2-40B4-BE49-F238E27FC236}">
                <a16:creationId xmlns:a16="http://schemas.microsoft.com/office/drawing/2014/main" id="{6BED84E5-38A9-42D4-83FA-974BE27F621D}"/>
              </a:ext>
            </a:extLst>
          </p:cNvPr>
          <p:cNvSpPr txBox="1"/>
          <p:nvPr/>
        </p:nvSpPr>
        <p:spPr>
          <a:xfrm>
            <a:off x="2447086" y="5821292"/>
            <a:ext cx="1643651" cy="523220"/>
          </a:xfrm>
          <a:prstGeom prst="rect">
            <a:avLst/>
          </a:prstGeom>
          <a:noFill/>
        </p:spPr>
        <p:txBody>
          <a:bodyPr wrap="square" rtlCol="0">
            <a:spAutoFit/>
          </a:bodyPr>
          <a:lstStyle/>
          <a:p>
            <a:r>
              <a:rPr lang="en-GB" sz="2800" b="1" dirty="0">
                <a:solidFill>
                  <a:srgbClr val="C00000"/>
                </a:solidFill>
                <a:latin typeface="Baskerville Old Face" panose="02020602080505020303" pitchFamily="18" charset="0"/>
              </a:rPr>
              <a:t>Because</a:t>
            </a:r>
          </a:p>
        </p:txBody>
      </p:sp>
      <p:sp>
        <p:nvSpPr>
          <p:cNvPr id="11" name="TextBox 10">
            <a:extLst>
              <a:ext uri="{FF2B5EF4-FFF2-40B4-BE49-F238E27FC236}">
                <a16:creationId xmlns:a16="http://schemas.microsoft.com/office/drawing/2014/main" id="{8AFC1E5B-FA09-18CD-9B7A-5A7B0565F58C}"/>
              </a:ext>
            </a:extLst>
          </p:cNvPr>
          <p:cNvSpPr txBox="1"/>
          <p:nvPr/>
        </p:nvSpPr>
        <p:spPr>
          <a:xfrm>
            <a:off x="3976106" y="5826806"/>
            <a:ext cx="1070465" cy="523220"/>
          </a:xfrm>
          <a:prstGeom prst="rect">
            <a:avLst/>
          </a:prstGeom>
          <a:noFill/>
        </p:spPr>
        <p:txBody>
          <a:bodyPr wrap="square" rtlCol="0">
            <a:spAutoFit/>
          </a:bodyPr>
          <a:lstStyle/>
          <a:p>
            <a:r>
              <a:rPr lang="en-GB" sz="2800" b="1" dirty="0">
                <a:solidFill>
                  <a:srgbClr val="C00000"/>
                </a:solidFill>
                <a:latin typeface="Baskerville Old Face" panose="02020602080505020303" pitchFamily="18" charset="0"/>
              </a:rPr>
              <a:t>So</a:t>
            </a:r>
          </a:p>
        </p:txBody>
      </p:sp>
      <p:sp>
        <p:nvSpPr>
          <p:cNvPr id="12" name="TextBox 11">
            <a:extLst>
              <a:ext uri="{FF2B5EF4-FFF2-40B4-BE49-F238E27FC236}">
                <a16:creationId xmlns:a16="http://schemas.microsoft.com/office/drawing/2014/main" id="{7BCA5125-EB8B-7B6C-4A79-EEE1E362CA12}"/>
              </a:ext>
            </a:extLst>
          </p:cNvPr>
          <p:cNvSpPr txBox="1"/>
          <p:nvPr/>
        </p:nvSpPr>
        <p:spPr>
          <a:xfrm>
            <a:off x="4850400" y="5815778"/>
            <a:ext cx="1070465" cy="523220"/>
          </a:xfrm>
          <a:prstGeom prst="rect">
            <a:avLst/>
          </a:prstGeom>
          <a:noFill/>
        </p:spPr>
        <p:txBody>
          <a:bodyPr wrap="square" rtlCol="0">
            <a:spAutoFit/>
          </a:bodyPr>
          <a:lstStyle/>
          <a:p>
            <a:r>
              <a:rPr lang="en-GB" sz="2800" b="1" dirty="0">
                <a:solidFill>
                  <a:srgbClr val="C00000"/>
                </a:solidFill>
                <a:latin typeface="Baskerville Old Face" panose="02020602080505020303" pitchFamily="18" charset="0"/>
              </a:rPr>
              <a:t>Or</a:t>
            </a:r>
          </a:p>
        </p:txBody>
      </p:sp>
      <p:sp>
        <p:nvSpPr>
          <p:cNvPr id="14" name="TextBox 13">
            <a:extLst>
              <a:ext uri="{FF2B5EF4-FFF2-40B4-BE49-F238E27FC236}">
                <a16:creationId xmlns:a16="http://schemas.microsoft.com/office/drawing/2014/main" id="{79814C15-B397-9A53-6B35-E55D59F7ECEC}"/>
              </a:ext>
            </a:extLst>
          </p:cNvPr>
          <p:cNvSpPr txBox="1"/>
          <p:nvPr/>
        </p:nvSpPr>
        <p:spPr>
          <a:xfrm>
            <a:off x="5919857" y="5826806"/>
            <a:ext cx="1070465" cy="523220"/>
          </a:xfrm>
          <a:prstGeom prst="rect">
            <a:avLst/>
          </a:prstGeom>
          <a:noFill/>
        </p:spPr>
        <p:txBody>
          <a:bodyPr wrap="square" rtlCol="0">
            <a:spAutoFit/>
          </a:bodyPr>
          <a:lstStyle/>
          <a:p>
            <a:r>
              <a:rPr lang="en-GB" sz="2800" b="1" dirty="0">
                <a:solidFill>
                  <a:srgbClr val="C00000"/>
                </a:solidFill>
                <a:latin typeface="Baskerville Old Face" panose="02020602080505020303" pitchFamily="18" charset="0"/>
              </a:rPr>
              <a:t>Then</a:t>
            </a:r>
          </a:p>
        </p:txBody>
      </p:sp>
      <p:sp>
        <p:nvSpPr>
          <p:cNvPr id="15" name="TextBox 14">
            <a:extLst>
              <a:ext uri="{FF2B5EF4-FFF2-40B4-BE49-F238E27FC236}">
                <a16:creationId xmlns:a16="http://schemas.microsoft.com/office/drawing/2014/main" id="{1C76EAE3-0B54-8CD0-6A93-F3FA1B0BD6E2}"/>
              </a:ext>
            </a:extLst>
          </p:cNvPr>
          <p:cNvSpPr txBox="1"/>
          <p:nvPr/>
        </p:nvSpPr>
        <p:spPr>
          <a:xfrm>
            <a:off x="420787" y="4912476"/>
            <a:ext cx="11350426" cy="954107"/>
          </a:xfrm>
          <a:prstGeom prst="rect">
            <a:avLst/>
          </a:prstGeom>
          <a:noFill/>
        </p:spPr>
        <p:txBody>
          <a:bodyPr wrap="square" rtlCol="0">
            <a:spAutoFit/>
          </a:bodyPr>
          <a:lstStyle/>
          <a:p>
            <a:r>
              <a:rPr lang="en-GB" sz="2800" dirty="0">
                <a:solidFill>
                  <a:schemeClr val="bg1"/>
                </a:solidFill>
                <a:latin typeface="Baskerville Old Face" panose="02020602080505020303" pitchFamily="18" charset="0"/>
              </a:rPr>
              <a:t>Others are a bit rarer, but still do the same job of connecting ideas and expanding sentences. </a:t>
            </a:r>
          </a:p>
        </p:txBody>
      </p:sp>
      <p:sp>
        <p:nvSpPr>
          <p:cNvPr id="16" name="TextBox 15">
            <a:extLst>
              <a:ext uri="{FF2B5EF4-FFF2-40B4-BE49-F238E27FC236}">
                <a16:creationId xmlns:a16="http://schemas.microsoft.com/office/drawing/2014/main" id="{43F75495-6594-1B2E-8E46-58AD55A6F792}"/>
              </a:ext>
            </a:extLst>
          </p:cNvPr>
          <p:cNvSpPr txBox="1"/>
          <p:nvPr/>
        </p:nvSpPr>
        <p:spPr>
          <a:xfrm>
            <a:off x="7225726" y="5815778"/>
            <a:ext cx="1501033" cy="523220"/>
          </a:xfrm>
          <a:prstGeom prst="rect">
            <a:avLst/>
          </a:prstGeom>
          <a:noFill/>
        </p:spPr>
        <p:txBody>
          <a:bodyPr wrap="square" rtlCol="0">
            <a:spAutoFit/>
          </a:bodyPr>
          <a:lstStyle/>
          <a:p>
            <a:r>
              <a:rPr lang="en-GB" sz="2800" b="1" dirty="0">
                <a:solidFill>
                  <a:srgbClr val="C00000"/>
                </a:solidFill>
                <a:latin typeface="Baskerville Old Face" panose="02020602080505020303" pitchFamily="18" charset="0"/>
              </a:rPr>
              <a:t>Although</a:t>
            </a:r>
          </a:p>
        </p:txBody>
      </p:sp>
      <p:sp>
        <p:nvSpPr>
          <p:cNvPr id="17" name="TextBox 16">
            <a:extLst>
              <a:ext uri="{FF2B5EF4-FFF2-40B4-BE49-F238E27FC236}">
                <a16:creationId xmlns:a16="http://schemas.microsoft.com/office/drawing/2014/main" id="{635EA715-5453-C925-8910-7358F858432C}"/>
              </a:ext>
            </a:extLst>
          </p:cNvPr>
          <p:cNvSpPr txBox="1"/>
          <p:nvPr/>
        </p:nvSpPr>
        <p:spPr>
          <a:xfrm>
            <a:off x="8963236" y="5815778"/>
            <a:ext cx="1501033" cy="523220"/>
          </a:xfrm>
          <a:prstGeom prst="rect">
            <a:avLst/>
          </a:prstGeom>
          <a:noFill/>
        </p:spPr>
        <p:txBody>
          <a:bodyPr wrap="square" rtlCol="0">
            <a:spAutoFit/>
          </a:bodyPr>
          <a:lstStyle/>
          <a:p>
            <a:r>
              <a:rPr lang="en-GB" sz="2800" b="1" dirty="0">
                <a:solidFill>
                  <a:srgbClr val="C00000"/>
                </a:solidFill>
                <a:latin typeface="Baskerville Old Face" panose="02020602080505020303" pitchFamily="18" charset="0"/>
              </a:rPr>
              <a:t>However</a:t>
            </a:r>
          </a:p>
        </p:txBody>
      </p:sp>
      <p:sp>
        <p:nvSpPr>
          <p:cNvPr id="18" name="TextBox 17">
            <a:extLst>
              <a:ext uri="{FF2B5EF4-FFF2-40B4-BE49-F238E27FC236}">
                <a16:creationId xmlns:a16="http://schemas.microsoft.com/office/drawing/2014/main" id="{A25A0ADC-21E3-7395-1D69-930C3C62F804}"/>
              </a:ext>
            </a:extLst>
          </p:cNvPr>
          <p:cNvSpPr txBox="1"/>
          <p:nvPr/>
        </p:nvSpPr>
        <p:spPr>
          <a:xfrm>
            <a:off x="1588832" y="6224522"/>
            <a:ext cx="1938585" cy="523220"/>
          </a:xfrm>
          <a:prstGeom prst="rect">
            <a:avLst/>
          </a:prstGeom>
          <a:noFill/>
        </p:spPr>
        <p:txBody>
          <a:bodyPr wrap="square" rtlCol="0">
            <a:spAutoFit/>
          </a:bodyPr>
          <a:lstStyle/>
          <a:p>
            <a:r>
              <a:rPr lang="en-GB" sz="2800" b="1" dirty="0">
                <a:solidFill>
                  <a:srgbClr val="C00000"/>
                </a:solidFill>
                <a:latin typeface="Baskerville Old Face" panose="02020602080505020303" pitchFamily="18" charset="0"/>
              </a:rPr>
              <a:t>Meanwhile</a:t>
            </a:r>
          </a:p>
        </p:txBody>
      </p:sp>
      <p:sp>
        <p:nvSpPr>
          <p:cNvPr id="19" name="TextBox 18">
            <a:extLst>
              <a:ext uri="{FF2B5EF4-FFF2-40B4-BE49-F238E27FC236}">
                <a16:creationId xmlns:a16="http://schemas.microsoft.com/office/drawing/2014/main" id="{22EF4477-63D8-1F7F-F4FD-17180480FCCF}"/>
              </a:ext>
            </a:extLst>
          </p:cNvPr>
          <p:cNvSpPr txBox="1"/>
          <p:nvPr/>
        </p:nvSpPr>
        <p:spPr>
          <a:xfrm>
            <a:off x="4873483" y="6275327"/>
            <a:ext cx="1938585" cy="523220"/>
          </a:xfrm>
          <a:prstGeom prst="rect">
            <a:avLst/>
          </a:prstGeom>
          <a:noFill/>
        </p:spPr>
        <p:txBody>
          <a:bodyPr wrap="square" rtlCol="0">
            <a:spAutoFit/>
          </a:bodyPr>
          <a:lstStyle/>
          <a:p>
            <a:r>
              <a:rPr lang="en-GB" sz="2800" b="1" dirty="0">
                <a:solidFill>
                  <a:srgbClr val="C00000"/>
                </a:solidFill>
                <a:latin typeface="Baskerville Old Face" panose="02020602080505020303" pitchFamily="18" charset="0"/>
              </a:rPr>
              <a:t>Whereas</a:t>
            </a:r>
          </a:p>
        </p:txBody>
      </p:sp>
      <p:sp>
        <p:nvSpPr>
          <p:cNvPr id="20" name="TextBox 19">
            <a:extLst>
              <a:ext uri="{FF2B5EF4-FFF2-40B4-BE49-F238E27FC236}">
                <a16:creationId xmlns:a16="http://schemas.microsoft.com/office/drawing/2014/main" id="{87E92728-B4FE-3EDC-B289-81A02D19D6D6}"/>
              </a:ext>
            </a:extLst>
          </p:cNvPr>
          <p:cNvSpPr txBox="1"/>
          <p:nvPr/>
        </p:nvSpPr>
        <p:spPr>
          <a:xfrm>
            <a:off x="8295183" y="6224522"/>
            <a:ext cx="1938585" cy="523220"/>
          </a:xfrm>
          <a:prstGeom prst="rect">
            <a:avLst/>
          </a:prstGeom>
          <a:noFill/>
        </p:spPr>
        <p:txBody>
          <a:bodyPr wrap="square" rtlCol="0">
            <a:spAutoFit/>
          </a:bodyPr>
          <a:lstStyle/>
          <a:p>
            <a:r>
              <a:rPr lang="en-GB" sz="2800" b="1" dirty="0">
                <a:solidFill>
                  <a:srgbClr val="C00000"/>
                </a:solidFill>
                <a:latin typeface="Baskerville Old Face" panose="02020602080505020303" pitchFamily="18" charset="0"/>
              </a:rPr>
              <a:t>Therefore</a:t>
            </a:r>
          </a:p>
        </p:txBody>
      </p:sp>
    </p:spTree>
    <p:extLst>
      <p:ext uri="{BB962C8B-B14F-4D97-AF65-F5344CB8AC3E}">
        <p14:creationId xmlns:p14="http://schemas.microsoft.com/office/powerpoint/2010/main" val="1998499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P spid="14" grpId="0"/>
      <p:bldP spid="15" grpId="0"/>
      <p:bldP spid="16" grpId="0"/>
      <p:bldP spid="17" grpId="0"/>
      <p:bldP spid="18" grpId="0"/>
      <p:bldP spid="19" grpId="0"/>
      <p:bldP spid="2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31DC3E6-2F03-B251-C026-2EDEFB05B520}"/>
              </a:ext>
            </a:extLst>
          </p:cNvPr>
          <p:cNvSpPr/>
          <p:nvPr/>
        </p:nvSpPr>
        <p:spPr>
          <a:xfrm>
            <a:off x="513994" y="308462"/>
            <a:ext cx="7651325" cy="1569660"/>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9600" b="1" cap="none" spc="0" dirty="0">
                <a:ln/>
                <a:solidFill>
                  <a:schemeClr val="accent4"/>
                </a:solidFill>
                <a:effectLst/>
                <a:latin typeface="Norse" pitchFamily="50" charset="0"/>
              </a:rPr>
              <a:t>Sentence Starters</a:t>
            </a:r>
          </a:p>
        </p:txBody>
      </p:sp>
      <p:sp>
        <p:nvSpPr>
          <p:cNvPr id="3" name="TextBox 2">
            <a:extLst>
              <a:ext uri="{FF2B5EF4-FFF2-40B4-BE49-F238E27FC236}">
                <a16:creationId xmlns:a16="http://schemas.microsoft.com/office/drawing/2014/main" id="{44034DF4-75A7-EEE5-54BA-6227523C89F5}"/>
              </a:ext>
            </a:extLst>
          </p:cNvPr>
          <p:cNvSpPr txBox="1"/>
          <p:nvPr/>
        </p:nvSpPr>
        <p:spPr>
          <a:xfrm>
            <a:off x="312185" y="1878070"/>
            <a:ext cx="10436025" cy="584775"/>
          </a:xfrm>
          <a:prstGeom prst="rect">
            <a:avLst/>
          </a:prstGeom>
          <a:noFill/>
        </p:spPr>
        <p:txBody>
          <a:bodyPr wrap="square" rtlCol="0">
            <a:spAutoFit/>
          </a:bodyPr>
          <a:lstStyle/>
          <a:p>
            <a:r>
              <a:rPr lang="en-GB" sz="3200" b="1" dirty="0">
                <a:solidFill>
                  <a:srgbClr val="C00000"/>
                </a:solidFill>
                <a:latin typeface="Baskerville Old Face" panose="02020602080505020303" pitchFamily="18" charset="0"/>
              </a:rPr>
              <a:t>Can you finish these sentences in interesting ways?</a:t>
            </a:r>
          </a:p>
        </p:txBody>
      </p:sp>
      <p:sp>
        <p:nvSpPr>
          <p:cNvPr id="2" name="TextBox 1">
            <a:extLst>
              <a:ext uri="{FF2B5EF4-FFF2-40B4-BE49-F238E27FC236}">
                <a16:creationId xmlns:a16="http://schemas.microsoft.com/office/drawing/2014/main" id="{435EBD79-CD95-BE6B-F2FC-520CA9269881}"/>
              </a:ext>
            </a:extLst>
          </p:cNvPr>
          <p:cNvSpPr txBox="1"/>
          <p:nvPr/>
        </p:nvSpPr>
        <p:spPr>
          <a:xfrm>
            <a:off x="312186" y="2905780"/>
            <a:ext cx="10436025" cy="523220"/>
          </a:xfrm>
          <a:prstGeom prst="rect">
            <a:avLst/>
          </a:prstGeom>
          <a:noFill/>
        </p:spPr>
        <p:txBody>
          <a:bodyPr wrap="square" rtlCol="0">
            <a:spAutoFit/>
          </a:bodyPr>
          <a:lstStyle/>
          <a:p>
            <a:r>
              <a:rPr lang="en-GB" sz="2800" dirty="0">
                <a:solidFill>
                  <a:schemeClr val="bg1"/>
                </a:solidFill>
                <a:latin typeface="Baskerville Old Face" panose="02020602080505020303" pitchFamily="18" charset="0"/>
              </a:rPr>
              <a:t>- I wanted to run and escape from her for good, </a:t>
            </a:r>
            <a:r>
              <a:rPr lang="en-GB" sz="2800" b="1" u="sng" dirty="0">
                <a:solidFill>
                  <a:srgbClr val="002060"/>
                </a:solidFill>
                <a:latin typeface="Baskerville Old Face" panose="02020602080505020303" pitchFamily="18" charset="0"/>
              </a:rPr>
              <a:t>but</a:t>
            </a:r>
          </a:p>
        </p:txBody>
      </p:sp>
      <p:sp>
        <p:nvSpPr>
          <p:cNvPr id="4" name="TextBox 3">
            <a:extLst>
              <a:ext uri="{FF2B5EF4-FFF2-40B4-BE49-F238E27FC236}">
                <a16:creationId xmlns:a16="http://schemas.microsoft.com/office/drawing/2014/main" id="{AEF9AEB1-8AD6-2171-99B8-293C51A91FD1}"/>
              </a:ext>
            </a:extLst>
          </p:cNvPr>
          <p:cNvSpPr txBox="1"/>
          <p:nvPr/>
        </p:nvSpPr>
        <p:spPr>
          <a:xfrm>
            <a:off x="312185" y="3730095"/>
            <a:ext cx="10436025" cy="523220"/>
          </a:xfrm>
          <a:prstGeom prst="rect">
            <a:avLst/>
          </a:prstGeom>
          <a:noFill/>
        </p:spPr>
        <p:txBody>
          <a:bodyPr wrap="square" rtlCol="0">
            <a:spAutoFit/>
          </a:bodyPr>
          <a:lstStyle/>
          <a:p>
            <a:r>
              <a:rPr lang="en-GB" sz="2800" dirty="0">
                <a:solidFill>
                  <a:schemeClr val="bg1"/>
                </a:solidFill>
                <a:latin typeface="Baskerville Old Face" panose="02020602080505020303" pitchFamily="18" charset="0"/>
              </a:rPr>
              <a:t>- The raiders had charged at me with their axes, </a:t>
            </a:r>
            <a:r>
              <a:rPr lang="en-GB" sz="2800" b="1" u="sng" dirty="0">
                <a:solidFill>
                  <a:srgbClr val="002060"/>
                </a:solidFill>
                <a:latin typeface="Baskerville Old Face" panose="02020602080505020303" pitchFamily="18" charset="0"/>
              </a:rPr>
              <a:t>so</a:t>
            </a:r>
          </a:p>
        </p:txBody>
      </p:sp>
      <p:sp>
        <p:nvSpPr>
          <p:cNvPr id="5" name="TextBox 4">
            <a:extLst>
              <a:ext uri="{FF2B5EF4-FFF2-40B4-BE49-F238E27FC236}">
                <a16:creationId xmlns:a16="http://schemas.microsoft.com/office/drawing/2014/main" id="{75A39359-544D-075F-0A49-5B2E625FFA0C}"/>
              </a:ext>
            </a:extLst>
          </p:cNvPr>
          <p:cNvSpPr txBox="1"/>
          <p:nvPr/>
        </p:nvSpPr>
        <p:spPr>
          <a:xfrm>
            <a:off x="328227" y="4604846"/>
            <a:ext cx="11350426" cy="523220"/>
          </a:xfrm>
          <a:prstGeom prst="rect">
            <a:avLst/>
          </a:prstGeom>
          <a:noFill/>
        </p:spPr>
        <p:txBody>
          <a:bodyPr wrap="square" rtlCol="0">
            <a:spAutoFit/>
          </a:bodyPr>
          <a:lstStyle/>
          <a:p>
            <a:r>
              <a:rPr lang="en-GB" sz="2800" dirty="0">
                <a:solidFill>
                  <a:schemeClr val="bg1"/>
                </a:solidFill>
                <a:latin typeface="Baskerville Old Face" panose="02020602080505020303" pitchFamily="18" charset="0"/>
              </a:rPr>
              <a:t>- </a:t>
            </a:r>
            <a:r>
              <a:rPr lang="en-GB" sz="2800" b="1" u="sng" dirty="0">
                <a:solidFill>
                  <a:srgbClr val="002060"/>
                </a:solidFill>
                <a:latin typeface="Baskerville Old Face" panose="02020602080505020303" pitchFamily="18" charset="0"/>
              </a:rPr>
              <a:t>Although</a:t>
            </a:r>
            <a:r>
              <a:rPr lang="en-GB" sz="2800" dirty="0">
                <a:solidFill>
                  <a:schemeClr val="bg1"/>
                </a:solidFill>
                <a:latin typeface="Baskerville Old Face" panose="02020602080505020303" pitchFamily="18" charset="0"/>
              </a:rPr>
              <a:t> I knew the secrets of her magic,</a:t>
            </a:r>
          </a:p>
        </p:txBody>
      </p:sp>
      <p:sp>
        <p:nvSpPr>
          <p:cNvPr id="6" name="TextBox 5">
            <a:extLst>
              <a:ext uri="{FF2B5EF4-FFF2-40B4-BE49-F238E27FC236}">
                <a16:creationId xmlns:a16="http://schemas.microsoft.com/office/drawing/2014/main" id="{7C3D8299-A58B-A1D8-C4FB-15EA4352F608}"/>
              </a:ext>
            </a:extLst>
          </p:cNvPr>
          <p:cNvSpPr txBox="1"/>
          <p:nvPr/>
        </p:nvSpPr>
        <p:spPr>
          <a:xfrm>
            <a:off x="312185" y="5479597"/>
            <a:ext cx="11350426" cy="523220"/>
          </a:xfrm>
          <a:prstGeom prst="rect">
            <a:avLst/>
          </a:prstGeom>
          <a:noFill/>
        </p:spPr>
        <p:txBody>
          <a:bodyPr wrap="square" rtlCol="0">
            <a:spAutoFit/>
          </a:bodyPr>
          <a:lstStyle/>
          <a:p>
            <a:r>
              <a:rPr lang="en-GB" sz="2800" dirty="0">
                <a:solidFill>
                  <a:schemeClr val="bg1"/>
                </a:solidFill>
                <a:latin typeface="Baskerville Old Face" panose="02020602080505020303" pitchFamily="18" charset="0"/>
              </a:rPr>
              <a:t>- The boy’s eyes widened </a:t>
            </a:r>
            <a:r>
              <a:rPr lang="en-GB" sz="2800" b="1" u="sng" dirty="0">
                <a:solidFill>
                  <a:srgbClr val="002060"/>
                </a:solidFill>
                <a:latin typeface="Baskerville Old Face" panose="02020602080505020303" pitchFamily="18" charset="0"/>
              </a:rPr>
              <a:t>and</a:t>
            </a:r>
          </a:p>
        </p:txBody>
      </p:sp>
    </p:spTree>
    <p:extLst>
      <p:ext uri="{BB962C8B-B14F-4D97-AF65-F5344CB8AC3E}">
        <p14:creationId xmlns:p14="http://schemas.microsoft.com/office/powerpoint/2010/main" val="2920696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31DC3E6-2F03-B251-C026-2EDEFB05B520}"/>
              </a:ext>
            </a:extLst>
          </p:cNvPr>
          <p:cNvSpPr/>
          <p:nvPr/>
        </p:nvSpPr>
        <p:spPr>
          <a:xfrm>
            <a:off x="544761" y="303105"/>
            <a:ext cx="9970871" cy="1569660"/>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9600" b="1" cap="none" spc="0" dirty="0">
                <a:ln/>
                <a:solidFill>
                  <a:schemeClr val="accent4"/>
                </a:solidFill>
                <a:effectLst/>
                <a:latin typeface="Norse" pitchFamily="50" charset="0"/>
              </a:rPr>
              <a:t>More Sentence Starters</a:t>
            </a:r>
          </a:p>
        </p:txBody>
      </p:sp>
      <p:sp>
        <p:nvSpPr>
          <p:cNvPr id="3" name="TextBox 2">
            <a:extLst>
              <a:ext uri="{FF2B5EF4-FFF2-40B4-BE49-F238E27FC236}">
                <a16:creationId xmlns:a16="http://schemas.microsoft.com/office/drawing/2014/main" id="{44034DF4-75A7-EEE5-54BA-6227523C89F5}"/>
              </a:ext>
            </a:extLst>
          </p:cNvPr>
          <p:cNvSpPr txBox="1"/>
          <p:nvPr/>
        </p:nvSpPr>
        <p:spPr>
          <a:xfrm>
            <a:off x="312186" y="2173860"/>
            <a:ext cx="10436025" cy="523220"/>
          </a:xfrm>
          <a:prstGeom prst="rect">
            <a:avLst/>
          </a:prstGeom>
          <a:noFill/>
        </p:spPr>
        <p:txBody>
          <a:bodyPr wrap="square" rtlCol="0">
            <a:spAutoFit/>
          </a:bodyPr>
          <a:lstStyle/>
          <a:p>
            <a:r>
              <a:rPr lang="en-GB" sz="2800" dirty="0">
                <a:solidFill>
                  <a:schemeClr val="bg1"/>
                </a:solidFill>
                <a:latin typeface="Baskerville Old Face" panose="02020602080505020303" pitchFamily="18" charset="0"/>
              </a:rPr>
              <a:t>- As I began to sing, I thought back to…</a:t>
            </a:r>
          </a:p>
        </p:txBody>
      </p:sp>
      <p:sp>
        <p:nvSpPr>
          <p:cNvPr id="2" name="TextBox 1">
            <a:extLst>
              <a:ext uri="{FF2B5EF4-FFF2-40B4-BE49-F238E27FC236}">
                <a16:creationId xmlns:a16="http://schemas.microsoft.com/office/drawing/2014/main" id="{435EBD79-CD95-BE6B-F2FC-520CA9269881}"/>
              </a:ext>
            </a:extLst>
          </p:cNvPr>
          <p:cNvSpPr txBox="1"/>
          <p:nvPr/>
        </p:nvSpPr>
        <p:spPr>
          <a:xfrm>
            <a:off x="312186" y="2905780"/>
            <a:ext cx="10436025" cy="523220"/>
          </a:xfrm>
          <a:prstGeom prst="rect">
            <a:avLst/>
          </a:prstGeom>
          <a:noFill/>
        </p:spPr>
        <p:txBody>
          <a:bodyPr wrap="square" rtlCol="0">
            <a:spAutoFit/>
          </a:bodyPr>
          <a:lstStyle/>
          <a:p>
            <a:r>
              <a:rPr lang="en-GB" sz="2800" dirty="0">
                <a:solidFill>
                  <a:schemeClr val="bg1"/>
                </a:solidFill>
                <a:latin typeface="Baskerville Old Face" panose="02020602080505020303" pitchFamily="18" charset="0"/>
              </a:rPr>
              <a:t>- Every time the volva looked at me, my stomach…</a:t>
            </a:r>
          </a:p>
        </p:txBody>
      </p:sp>
      <p:sp>
        <p:nvSpPr>
          <p:cNvPr id="4" name="TextBox 3">
            <a:extLst>
              <a:ext uri="{FF2B5EF4-FFF2-40B4-BE49-F238E27FC236}">
                <a16:creationId xmlns:a16="http://schemas.microsoft.com/office/drawing/2014/main" id="{AEF9AEB1-8AD6-2171-99B8-293C51A91FD1}"/>
              </a:ext>
            </a:extLst>
          </p:cNvPr>
          <p:cNvSpPr txBox="1"/>
          <p:nvPr/>
        </p:nvSpPr>
        <p:spPr>
          <a:xfrm>
            <a:off x="312185" y="3730095"/>
            <a:ext cx="10436025" cy="523220"/>
          </a:xfrm>
          <a:prstGeom prst="rect">
            <a:avLst/>
          </a:prstGeom>
          <a:noFill/>
        </p:spPr>
        <p:txBody>
          <a:bodyPr wrap="square" rtlCol="0">
            <a:spAutoFit/>
          </a:bodyPr>
          <a:lstStyle/>
          <a:p>
            <a:r>
              <a:rPr lang="en-GB" sz="2800" dirty="0">
                <a:solidFill>
                  <a:schemeClr val="bg1"/>
                </a:solidFill>
                <a:latin typeface="Baskerville Old Face" panose="02020602080505020303" pitchFamily="18" charset="0"/>
              </a:rPr>
              <a:t>- I didn’t know how I would do it, but one day…</a:t>
            </a:r>
          </a:p>
        </p:txBody>
      </p:sp>
      <p:sp>
        <p:nvSpPr>
          <p:cNvPr id="5" name="TextBox 4">
            <a:extLst>
              <a:ext uri="{FF2B5EF4-FFF2-40B4-BE49-F238E27FC236}">
                <a16:creationId xmlns:a16="http://schemas.microsoft.com/office/drawing/2014/main" id="{75A39359-544D-075F-0A49-5B2E625FFA0C}"/>
              </a:ext>
            </a:extLst>
          </p:cNvPr>
          <p:cNvSpPr txBox="1"/>
          <p:nvPr/>
        </p:nvSpPr>
        <p:spPr>
          <a:xfrm>
            <a:off x="328227" y="4604846"/>
            <a:ext cx="11350426" cy="523220"/>
          </a:xfrm>
          <a:prstGeom prst="rect">
            <a:avLst/>
          </a:prstGeom>
          <a:noFill/>
        </p:spPr>
        <p:txBody>
          <a:bodyPr wrap="square" rtlCol="0">
            <a:spAutoFit/>
          </a:bodyPr>
          <a:lstStyle/>
          <a:p>
            <a:r>
              <a:rPr lang="en-GB" sz="2800" dirty="0">
                <a:solidFill>
                  <a:schemeClr val="bg1"/>
                </a:solidFill>
                <a:latin typeface="Baskerville Old Face" panose="02020602080505020303" pitchFamily="18" charset="0"/>
              </a:rPr>
              <a:t>- I carefully placed the chair on the table, knowing that if I did it incorrectly…</a:t>
            </a:r>
          </a:p>
        </p:txBody>
      </p:sp>
      <p:sp>
        <p:nvSpPr>
          <p:cNvPr id="6" name="TextBox 5">
            <a:extLst>
              <a:ext uri="{FF2B5EF4-FFF2-40B4-BE49-F238E27FC236}">
                <a16:creationId xmlns:a16="http://schemas.microsoft.com/office/drawing/2014/main" id="{7C3D8299-A58B-A1D8-C4FB-15EA4352F608}"/>
              </a:ext>
            </a:extLst>
          </p:cNvPr>
          <p:cNvSpPr txBox="1"/>
          <p:nvPr/>
        </p:nvSpPr>
        <p:spPr>
          <a:xfrm>
            <a:off x="312185" y="5479597"/>
            <a:ext cx="11350426" cy="523220"/>
          </a:xfrm>
          <a:prstGeom prst="rect">
            <a:avLst/>
          </a:prstGeom>
          <a:noFill/>
        </p:spPr>
        <p:txBody>
          <a:bodyPr wrap="square" rtlCol="0">
            <a:spAutoFit/>
          </a:bodyPr>
          <a:lstStyle/>
          <a:p>
            <a:r>
              <a:rPr lang="en-GB" sz="2800" dirty="0">
                <a:solidFill>
                  <a:schemeClr val="bg1"/>
                </a:solidFill>
                <a:latin typeface="Baskerville Old Face" panose="02020602080505020303" pitchFamily="18" charset="0"/>
              </a:rPr>
              <a:t>- The boy was looking at me like he’d never seen a thrall before and I…</a:t>
            </a:r>
          </a:p>
        </p:txBody>
      </p:sp>
    </p:spTree>
    <p:extLst>
      <p:ext uri="{BB962C8B-B14F-4D97-AF65-F5344CB8AC3E}">
        <p14:creationId xmlns:p14="http://schemas.microsoft.com/office/powerpoint/2010/main" val="26476399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5275</TotalTime>
  <Words>740</Words>
  <Application>Microsoft Office PowerPoint</Application>
  <PresentationFormat>Widescreen</PresentationFormat>
  <Paragraphs>54</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Baskerville Old Face</vt:lpstr>
      <vt:lpstr>Calibri</vt:lpstr>
      <vt:lpstr>Calibri Light</vt:lpstr>
      <vt:lpstr>Norse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Wright</dc:creator>
  <cp:lastModifiedBy>Chris Wright</cp:lastModifiedBy>
  <cp:revision>7</cp:revision>
  <dcterms:created xsi:type="dcterms:W3CDTF">2022-09-05T13:08:38Z</dcterms:created>
  <dcterms:modified xsi:type="dcterms:W3CDTF">2022-09-14T21:15:20Z</dcterms:modified>
</cp:coreProperties>
</file>