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81" r:id="rId4"/>
    <p:sldId id="269" r:id="rId5"/>
    <p:sldId id="34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57D"/>
    <a:srgbClr val="FFEAA7"/>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EB1AC-080C-7782-AABD-26489EEE67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7E6BD5-B4A0-1EAA-59B9-C233C8F09A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7736C4-D8AF-01DD-11BC-4EB412343AFD}"/>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5" name="Footer Placeholder 4">
            <a:extLst>
              <a:ext uri="{FF2B5EF4-FFF2-40B4-BE49-F238E27FC236}">
                <a16:creationId xmlns:a16="http://schemas.microsoft.com/office/drawing/2014/main" id="{17BFB4C8-7CD1-3C9B-2B25-E1E1E7284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35E69D-134D-D337-A36A-D400BCF7FE42}"/>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9640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933E-9D4D-4B59-8297-32A9B8191A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B4EBA-2246-1E6B-0C42-9F0E43A51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4AE55-444A-BEA3-5383-E7D0F969D95C}"/>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5" name="Footer Placeholder 4">
            <a:extLst>
              <a:ext uri="{FF2B5EF4-FFF2-40B4-BE49-F238E27FC236}">
                <a16:creationId xmlns:a16="http://schemas.microsoft.com/office/drawing/2014/main" id="{839081C0-9F1D-4931-BE47-4FF30427C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DB3E-0146-9B18-B7A8-2C7A5ABF650D}"/>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92956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337B7-6141-79C1-533B-ABDC5E87F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B1B7BC-3E83-1CCB-869C-7AE43860B1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938D3-518B-E2DE-76FE-3D04676BC2FD}"/>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5" name="Footer Placeholder 4">
            <a:extLst>
              <a:ext uri="{FF2B5EF4-FFF2-40B4-BE49-F238E27FC236}">
                <a16:creationId xmlns:a16="http://schemas.microsoft.com/office/drawing/2014/main" id="{F83FBF5B-6FAE-5288-CC22-0C5257618E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63DE5B-E98B-C3C3-0229-49A525BE263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411205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BA47-C0E6-EF1B-DF23-6E6B458A7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9C35A-2840-AF31-7BB8-0BF3A88734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271DB7-D990-6F20-A989-75DBA254B02C}"/>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5" name="Footer Placeholder 4">
            <a:extLst>
              <a:ext uri="{FF2B5EF4-FFF2-40B4-BE49-F238E27FC236}">
                <a16:creationId xmlns:a16="http://schemas.microsoft.com/office/drawing/2014/main" id="{17D57EA2-5A6D-D4AA-AD6E-57C41A6F07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851AD-F194-1611-903C-9A6C5A276FDB}"/>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78302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01B9-70D2-A133-6D60-154EB0FC9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B7A8B5-0600-FB9E-CF2A-0794D659E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2071F-8D06-A73C-BC13-CA0374BD4A62}"/>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5" name="Footer Placeholder 4">
            <a:extLst>
              <a:ext uri="{FF2B5EF4-FFF2-40B4-BE49-F238E27FC236}">
                <a16:creationId xmlns:a16="http://schemas.microsoft.com/office/drawing/2014/main" id="{4E001701-9FA4-5C6B-78F5-802CA7CEA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8CFF97-2AFF-132D-70C9-1DC56C2EE8B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354705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C75C-4A57-361A-36DE-F6D0E23CD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B8F652-12D3-9FD9-37BD-3FB587F00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7F901-6E29-DB8A-FDBE-8FF20E7AB3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5A6702-5067-004E-FC64-A22DAB719140}"/>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6" name="Footer Placeholder 5">
            <a:extLst>
              <a:ext uri="{FF2B5EF4-FFF2-40B4-BE49-F238E27FC236}">
                <a16:creationId xmlns:a16="http://schemas.microsoft.com/office/drawing/2014/main" id="{B75E40A2-B919-38F5-38AB-45BC01F88C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C88AC-C43C-AAEF-61D5-2C4077A133A6}"/>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22325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0A1F-7C16-B518-EE9B-3B3419514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B4E05-9308-CABF-A0A0-08F588D816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18780-7BE1-BCAF-079A-B07483942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F7044-6E25-9F29-8078-529BD0EEA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D4C2E-9135-50D7-59E4-8CA6C2281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543220-EE46-D6FA-0634-2CE5A5683853}"/>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8" name="Footer Placeholder 7">
            <a:extLst>
              <a:ext uri="{FF2B5EF4-FFF2-40B4-BE49-F238E27FC236}">
                <a16:creationId xmlns:a16="http://schemas.microsoft.com/office/drawing/2014/main" id="{3540034B-7985-EEA6-A456-F075AE8391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2CAA10-F7D4-CF67-CEB0-0AA94A967DBE}"/>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73472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9AF5-D1B0-A2C2-AC54-FA96150F6A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E61274-EE5D-DB62-C35F-661479E8F63F}"/>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4" name="Footer Placeholder 3">
            <a:extLst>
              <a:ext uri="{FF2B5EF4-FFF2-40B4-BE49-F238E27FC236}">
                <a16:creationId xmlns:a16="http://schemas.microsoft.com/office/drawing/2014/main" id="{EA1C0902-DD82-EBA2-A124-695C6EF7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333A97-D6DF-6175-1F26-6BD6F22B677F}"/>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1470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FA1DD-D913-B2D5-87C3-4B4AA29CD98E}"/>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3" name="Footer Placeholder 2">
            <a:extLst>
              <a:ext uri="{FF2B5EF4-FFF2-40B4-BE49-F238E27FC236}">
                <a16:creationId xmlns:a16="http://schemas.microsoft.com/office/drawing/2014/main" id="{4C3213E6-FA03-A601-D5D8-5594D1324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A22F3-D745-C1A5-11A1-145B6BC0D1E8}"/>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4548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1AB4-9ACC-F318-2B90-59B42345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74ADF-7DD5-FEB0-9042-5DB158D1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C9F04E-2390-6501-B556-E5EFC7F55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533313-D9EE-C5D5-83D8-4D0BDF3D14A5}"/>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6" name="Footer Placeholder 5">
            <a:extLst>
              <a:ext uri="{FF2B5EF4-FFF2-40B4-BE49-F238E27FC236}">
                <a16:creationId xmlns:a16="http://schemas.microsoft.com/office/drawing/2014/main" id="{29B21FC4-B257-955A-75E3-23744731C5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C4AE38-3301-7FFA-597A-EEBF17B7F945}"/>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238835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F29C-A8E0-5D3C-2A41-6CF7D844F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0F48B7-E788-6A87-A815-F4029EE1B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854289-C3CB-2455-6BF2-9971D7685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CAA0-C485-E94D-88B5-696F59418375}"/>
              </a:ext>
            </a:extLst>
          </p:cNvPr>
          <p:cNvSpPr>
            <a:spLocks noGrp="1"/>
          </p:cNvSpPr>
          <p:nvPr>
            <p:ph type="dt" sz="half" idx="10"/>
          </p:nvPr>
        </p:nvSpPr>
        <p:spPr/>
        <p:txBody>
          <a:bodyPr/>
          <a:lstStyle/>
          <a:p>
            <a:fld id="{6498903F-7503-4292-B685-6997193E121F}" type="datetimeFigureOut">
              <a:rPr lang="en-GB" smtClean="0"/>
              <a:t>20/05/2023</a:t>
            </a:fld>
            <a:endParaRPr lang="en-GB"/>
          </a:p>
        </p:txBody>
      </p:sp>
      <p:sp>
        <p:nvSpPr>
          <p:cNvPr id="6" name="Footer Placeholder 5">
            <a:extLst>
              <a:ext uri="{FF2B5EF4-FFF2-40B4-BE49-F238E27FC236}">
                <a16:creationId xmlns:a16="http://schemas.microsoft.com/office/drawing/2014/main" id="{76D43AA8-8F37-F01D-FF15-51DA49696A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3DD8A2-1076-4CC8-8359-C14D5D1FFD31}"/>
              </a:ext>
            </a:extLst>
          </p:cNvPr>
          <p:cNvSpPr>
            <a:spLocks noGrp="1"/>
          </p:cNvSpPr>
          <p:nvPr>
            <p:ph type="sldNum" sz="quarter" idx="12"/>
          </p:nvPr>
        </p:nvSpPr>
        <p:spPr/>
        <p:txBody>
          <a:bodyPr/>
          <a:lstStyle/>
          <a:p>
            <a:fld id="{6729C1D6-FA91-4B8C-9FA1-5AD9A6E25808}" type="slidenum">
              <a:rPr lang="en-GB" smtClean="0"/>
              <a:t>‹#›</a:t>
            </a:fld>
            <a:endParaRPr lang="en-GB"/>
          </a:p>
        </p:txBody>
      </p:sp>
    </p:spTree>
    <p:extLst>
      <p:ext uri="{BB962C8B-B14F-4D97-AF65-F5344CB8AC3E}">
        <p14:creationId xmlns:p14="http://schemas.microsoft.com/office/powerpoint/2010/main" val="19823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95F0D-777B-9C21-C8F1-AD42F7DA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BAFD01-DDF9-7D0B-E6FE-56D622570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45746-9755-7561-D07E-15F23EE7A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903F-7503-4292-B685-6997193E121F}" type="datetimeFigureOut">
              <a:rPr lang="en-GB" smtClean="0"/>
              <a:t>20/05/2023</a:t>
            </a:fld>
            <a:endParaRPr lang="en-GB"/>
          </a:p>
        </p:txBody>
      </p:sp>
      <p:sp>
        <p:nvSpPr>
          <p:cNvPr id="5" name="Footer Placeholder 4">
            <a:extLst>
              <a:ext uri="{FF2B5EF4-FFF2-40B4-BE49-F238E27FC236}">
                <a16:creationId xmlns:a16="http://schemas.microsoft.com/office/drawing/2014/main" id="{029D23AC-703B-F767-4DCD-147F613FC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33DDA3-AD70-207E-B517-AD8C626EE4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9C1D6-FA91-4B8C-9FA1-5AD9A6E25808}" type="slidenum">
              <a:rPr lang="en-GB" smtClean="0"/>
              <a:t>‹#›</a:t>
            </a:fld>
            <a:endParaRPr lang="en-GB"/>
          </a:p>
        </p:txBody>
      </p:sp>
    </p:spTree>
    <p:extLst>
      <p:ext uri="{BB962C8B-B14F-4D97-AF65-F5344CB8AC3E}">
        <p14:creationId xmlns:p14="http://schemas.microsoft.com/office/powerpoint/2010/main" val="480680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286741"/>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599843"/>
            <a:ext cx="729016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Viking glue</a:t>
            </a:r>
          </a:p>
        </p:txBody>
      </p:sp>
      <p:sp>
        <p:nvSpPr>
          <p:cNvPr id="14" name="TextBox 13">
            <a:extLst>
              <a:ext uri="{FF2B5EF4-FFF2-40B4-BE49-F238E27FC236}">
                <a16:creationId xmlns:a16="http://schemas.microsoft.com/office/drawing/2014/main" id="{4599D083-B3D3-0CED-D77F-08420ED84743}"/>
              </a:ext>
            </a:extLst>
          </p:cNvPr>
          <p:cNvSpPr txBox="1"/>
          <p:nvPr/>
        </p:nvSpPr>
        <p:spPr>
          <a:xfrm>
            <a:off x="541233" y="1918390"/>
            <a:ext cx="11109534" cy="1384995"/>
          </a:xfrm>
          <a:prstGeom prst="rect">
            <a:avLst/>
          </a:prstGeom>
          <a:noFill/>
        </p:spPr>
        <p:txBody>
          <a:bodyPr wrap="square" rtlCol="0">
            <a:spAutoFit/>
          </a:bodyPr>
          <a:lstStyle/>
          <a:p>
            <a:r>
              <a:rPr lang="en-GB" sz="2800" b="1" dirty="0">
                <a:solidFill>
                  <a:srgbClr val="C00000"/>
                </a:solidFill>
                <a:latin typeface="Baskerville Old Face" panose="02020602080505020303" pitchFamily="18" charset="0"/>
              </a:rPr>
              <a:t>Glue might not seem like the most exciting thing the vikings ever made, but it was very important. It was a vital part of making two of their most iconic objects: their shields and their ships, alongside countless other things.</a:t>
            </a:r>
          </a:p>
        </p:txBody>
      </p:sp>
      <p:sp>
        <p:nvSpPr>
          <p:cNvPr id="3" name="TextBox 2">
            <a:extLst>
              <a:ext uri="{FF2B5EF4-FFF2-40B4-BE49-F238E27FC236}">
                <a16:creationId xmlns:a16="http://schemas.microsoft.com/office/drawing/2014/main" id="{D0A7593B-4287-CEEE-A8F7-7188704BF4B6}"/>
              </a:ext>
            </a:extLst>
          </p:cNvPr>
          <p:cNvSpPr txBox="1"/>
          <p:nvPr/>
        </p:nvSpPr>
        <p:spPr>
          <a:xfrm>
            <a:off x="541232" y="3428167"/>
            <a:ext cx="5554767" cy="2677656"/>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To make their shields, viking stuck planks of wood together before cutting it into shape. They also glued on leather or rawhide to strengthen it. </a:t>
            </a:r>
          </a:p>
          <a:p>
            <a:r>
              <a:rPr lang="en-GB" sz="2800" b="1" dirty="0">
                <a:solidFill>
                  <a:srgbClr val="002060"/>
                </a:solidFill>
                <a:latin typeface="Baskerville Old Face" panose="02020602080505020303" pitchFamily="18" charset="0"/>
              </a:rPr>
              <a:t>Glue helped waterproof their ships as well.</a:t>
            </a:r>
          </a:p>
        </p:txBody>
      </p:sp>
      <p:pic>
        <p:nvPicPr>
          <p:cNvPr id="4" name="Picture 2" descr="Shield Functional Viking Warrior, red-black ⚔️ Medieval Shop">
            <a:extLst>
              <a:ext uri="{FF2B5EF4-FFF2-40B4-BE49-F238E27FC236}">
                <a16:creationId xmlns:a16="http://schemas.microsoft.com/office/drawing/2014/main" id="{F84AB28F-B3A8-5AC5-399C-8E5B84DA55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25" b="91375" l="2000" r="98286">
                        <a14:foregroundMark x1="15571" y1="55250" x2="12714" y2="39500"/>
                        <a14:foregroundMark x1="12714" y1="39500" x2="15429" y2="29375"/>
                        <a14:foregroundMark x1="15429" y1="29375" x2="17714" y2="26250"/>
                        <a14:foregroundMark x1="73000" y1="16125" x2="83143" y2="23250"/>
                        <a14:foregroundMark x1="83143" y1="23250" x2="90714" y2="36125"/>
                        <a14:foregroundMark x1="93143" y1="33750" x2="91143" y2="28625"/>
                        <a14:foregroundMark x1="86000" y1="24500" x2="74000" y2="14375"/>
                        <a14:foregroundMark x1="93143" y1="35500" x2="97143" y2="42250"/>
                        <a14:foregroundMark x1="97143" y1="42250" x2="98286" y2="51500"/>
                        <a14:foregroundMark x1="98286" y1="51500" x2="95571" y2="63500"/>
                        <a14:foregroundMark x1="56857" y1="51875" x2="44000" y2="51875"/>
                        <a14:foregroundMark x1="19714" y1="70125" x2="7714" y2="51375"/>
                        <a14:foregroundMark x1="7714" y1="51375" x2="6429" y2="45625"/>
                        <a14:foregroundMark x1="3714" y1="60250" x2="2000" y2="51125"/>
                        <a14:foregroundMark x1="2000" y1="51125" x2="4143" y2="41750"/>
                        <a14:foregroundMark x1="33429" y1="12250" x2="53429" y2="11750"/>
                        <a14:foregroundMark x1="53429" y1="11750" x2="54286" y2="9625"/>
                        <a14:foregroundMark x1="57286" y1="91375" x2="40571" y2="90375"/>
                        <a14:foregroundMark x1="4429" y1="37250" x2="10143" y2="27625"/>
                        <a14:foregroundMark x1="10143" y1="27625" x2="13286" y2="24750"/>
                      </a14:backgroundRemoval>
                    </a14:imgEffect>
                  </a14:imgLayer>
                </a14:imgProps>
              </a:ext>
              <a:ext uri="{28A0092B-C50C-407E-A947-70E740481C1C}">
                <a14:useLocalDpi xmlns:a14="http://schemas.microsoft.com/office/drawing/2010/main" val="0"/>
              </a:ext>
            </a:extLst>
          </a:blip>
          <a:srcRect/>
          <a:stretch>
            <a:fillRect/>
          </a:stretch>
        </p:blipFill>
        <p:spPr bwMode="auto">
          <a:xfrm>
            <a:off x="7650228" y="3143738"/>
            <a:ext cx="2785521" cy="318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361692"/>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4599D083-B3D3-0CED-D77F-08420ED84743}"/>
              </a:ext>
            </a:extLst>
          </p:cNvPr>
          <p:cNvSpPr txBox="1"/>
          <p:nvPr/>
        </p:nvSpPr>
        <p:spPr>
          <a:xfrm>
            <a:off x="577317" y="2065546"/>
            <a:ext cx="10437817" cy="1384995"/>
          </a:xfrm>
          <a:prstGeom prst="rect">
            <a:avLst/>
          </a:prstGeom>
          <a:noFill/>
        </p:spPr>
        <p:txBody>
          <a:bodyPr wrap="square" rtlCol="0">
            <a:spAutoFit/>
          </a:bodyPr>
          <a:lstStyle/>
          <a:p>
            <a:pPr algn="ctr"/>
            <a:r>
              <a:rPr lang="en-GB" sz="2800" b="1" dirty="0">
                <a:solidFill>
                  <a:srgbClr val="C00000"/>
                </a:solidFill>
                <a:latin typeface="Baskerville Old Face" panose="02020602080505020303" pitchFamily="18" charset="0"/>
              </a:rPr>
              <a:t>The Ancient Norse people made different glues from many different materials, but an easy and surprisingly effective method was using milk, vinegar and sodium bicarbonate.</a:t>
            </a:r>
            <a:endParaRPr lang="en-GB" sz="3000" b="1" dirty="0">
              <a:solidFill>
                <a:srgbClr val="C00000"/>
              </a:solidFill>
              <a:latin typeface="Baskerville Old Face" panose="02020602080505020303" pitchFamily="18" charset="0"/>
            </a:endParaRPr>
          </a:p>
        </p:txBody>
      </p:sp>
      <p:sp>
        <p:nvSpPr>
          <p:cNvPr id="7" name="TextBox 6">
            <a:extLst>
              <a:ext uri="{FF2B5EF4-FFF2-40B4-BE49-F238E27FC236}">
                <a16:creationId xmlns:a16="http://schemas.microsoft.com/office/drawing/2014/main" id="{C8390667-5654-FFDA-354C-AFEFA10C7B15}"/>
              </a:ext>
            </a:extLst>
          </p:cNvPr>
          <p:cNvSpPr txBox="1"/>
          <p:nvPr/>
        </p:nvSpPr>
        <p:spPr>
          <a:xfrm>
            <a:off x="577317" y="4073357"/>
            <a:ext cx="5941470" cy="954107"/>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Why don’t we have a go at making some of our own?</a:t>
            </a:r>
            <a:endParaRPr lang="en-GB" sz="3000" b="1" dirty="0">
              <a:solidFill>
                <a:srgbClr val="002060"/>
              </a:solidFill>
              <a:latin typeface="Baskerville Old Face" panose="02020602080505020303" pitchFamily="18" charset="0"/>
            </a:endParaRPr>
          </a:p>
        </p:txBody>
      </p:sp>
      <p:pic>
        <p:nvPicPr>
          <p:cNvPr id="4" name="Picture 3" descr="A red bowl with a bag of cheese&#10;&#10;Description automatically generated with low confidence">
            <a:extLst>
              <a:ext uri="{FF2B5EF4-FFF2-40B4-BE49-F238E27FC236}">
                <a16:creationId xmlns:a16="http://schemas.microsoft.com/office/drawing/2014/main" id="{46A69B5F-2E62-6D5E-5B69-43DF4C573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9836" y="3619608"/>
            <a:ext cx="3145298" cy="2358973"/>
          </a:xfrm>
          <a:prstGeom prst="rect">
            <a:avLst/>
          </a:prstGeom>
        </p:spPr>
      </p:pic>
      <p:sp>
        <p:nvSpPr>
          <p:cNvPr id="5" name="Rectangle 4">
            <a:extLst>
              <a:ext uri="{FF2B5EF4-FFF2-40B4-BE49-F238E27FC236}">
                <a16:creationId xmlns:a16="http://schemas.microsoft.com/office/drawing/2014/main" id="{00D8A128-3E64-1647-B2E6-954A149206CA}"/>
              </a:ext>
            </a:extLst>
          </p:cNvPr>
          <p:cNvSpPr/>
          <p:nvPr/>
        </p:nvSpPr>
        <p:spPr>
          <a:xfrm>
            <a:off x="541233" y="599843"/>
            <a:ext cx="729016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Viking glue</a:t>
            </a:r>
          </a:p>
        </p:txBody>
      </p:sp>
    </p:spTree>
    <p:extLst>
      <p:ext uri="{BB962C8B-B14F-4D97-AF65-F5344CB8AC3E}">
        <p14:creationId xmlns:p14="http://schemas.microsoft.com/office/powerpoint/2010/main" val="20395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435434"/>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8964" y="711238"/>
            <a:ext cx="7187281"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Recipe</a:t>
            </a:r>
          </a:p>
        </p:txBody>
      </p:sp>
      <p:sp>
        <p:nvSpPr>
          <p:cNvPr id="14" name="TextBox 13">
            <a:extLst>
              <a:ext uri="{FF2B5EF4-FFF2-40B4-BE49-F238E27FC236}">
                <a16:creationId xmlns:a16="http://schemas.microsoft.com/office/drawing/2014/main" id="{4599D083-B3D3-0CED-D77F-08420ED84743}"/>
              </a:ext>
            </a:extLst>
          </p:cNvPr>
          <p:cNvSpPr txBox="1"/>
          <p:nvPr/>
        </p:nvSpPr>
        <p:spPr>
          <a:xfrm>
            <a:off x="398207" y="2831311"/>
            <a:ext cx="3421626" cy="2769989"/>
          </a:xfrm>
          <a:prstGeom prst="rect">
            <a:avLst/>
          </a:prstGeom>
          <a:noFill/>
        </p:spPr>
        <p:txBody>
          <a:bodyPr wrap="square" rtlCol="0">
            <a:spAutoFit/>
          </a:bodyPr>
          <a:lstStyle/>
          <a:p>
            <a:pPr marL="457200" indent="-457200">
              <a:buFontTx/>
              <a:buChar char="-"/>
            </a:pPr>
            <a:r>
              <a:rPr lang="en-GB" sz="2400" b="1" dirty="0">
                <a:solidFill>
                  <a:srgbClr val="002060"/>
                </a:solidFill>
                <a:latin typeface="Baskerville Old Face" panose="02020602080505020303" pitchFamily="18" charset="0"/>
              </a:rPr>
              <a:t>100ml Milk</a:t>
            </a:r>
          </a:p>
          <a:p>
            <a:pPr marL="457200" indent="-457200">
              <a:buFontTx/>
              <a:buChar char="-"/>
            </a:pPr>
            <a:r>
              <a:rPr lang="en-GB" sz="2400" b="1" dirty="0">
                <a:solidFill>
                  <a:srgbClr val="002060"/>
                </a:solidFill>
                <a:latin typeface="Baskerville Old Face" panose="02020602080505020303" pitchFamily="18" charset="0"/>
              </a:rPr>
              <a:t>Vinegar</a:t>
            </a:r>
          </a:p>
          <a:p>
            <a:pPr marL="457200" indent="-457200">
              <a:buFontTx/>
              <a:buChar char="-"/>
            </a:pPr>
            <a:r>
              <a:rPr lang="en-GB" sz="2400" b="1" dirty="0">
                <a:solidFill>
                  <a:srgbClr val="002060"/>
                </a:solidFill>
                <a:latin typeface="Baskerville Old Face" panose="02020602080505020303" pitchFamily="18" charset="0"/>
              </a:rPr>
              <a:t>Sodium Bicarbonate</a:t>
            </a:r>
          </a:p>
          <a:p>
            <a:pPr marL="457200" indent="-457200">
              <a:buFontTx/>
              <a:buChar char="-"/>
            </a:pPr>
            <a:r>
              <a:rPr lang="en-GB" sz="2400" b="1" dirty="0">
                <a:solidFill>
                  <a:srgbClr val="002060"/>
                </a:solidFill>
                <a:latin typeface="Baskerville Old Face" panose="02020602080505020303" pitchFamily="18" charset="0"/>
              </a:rPr>
              <a:t>Bowl</a:t>
            </a:r>
          </a:p>
          <a:p>
            <a:pPr marL="457200" indent="-457200">
              <a:buFontTx/>
              <a:buChar char="-"/>
            </a:pPr>
            <a:r>
              <a:rPr lang="en-GB" sz="2400" b="1" dirty="0">
                <a:solidFill>
                  <a:srgbClr val="002060"/>
                </a:solidFill>
                <a:latin typeface="Baskerville Old Face" panose="02020602080505020303" pitchFamily="18" charset="0"/>
              </a:rPr>
              <a:t>Measuring Jug</a:t>
            </a:r>
          </a:p>
          <a:p>
            <a:pPr marL="457200" indent="-457200">
              <a:buFontTx/>
              <a:buChar char="-"/>
            </a:pPr>
            <a:r>
              <a:rPr lang="en-GB" sz="2400" b="1" dirty="0">
                <a:solidFill>
                  <a:srgbClr val="002060"/>
                </a:solidFill>
                <a:latin typeface="Baskerville Old Face" panose="02020602080505020303" pitchFamily="18" charset="0"/>
              </a:rPr>
              <a:t>Kitchen Roll</a:t>
            </a:r>
          </a:p>
          <a:p>
            <a:pPr marL="457200" indent="-457200">
              <a:buFontTx/>
              <a:buChar char="-"/>
            </a:pPr>
            <a:r>
              <a:rPr lang="en-GB" sz="2400" b="1" dirty="0">
                <a:solidFill>
                  <a:srgbClr val="002060"/>
                </a:solidFill>
                <a:latin typeface="Baskerville Old Face" panose="02020602080505020303" pitchFamily="18" charset="0"/>
              </a:rPr>
              <a:t>Spoons</a:t>
            </a:r>
            <a:r>
              <a:rPr lang="en-GB" sz="3000" b="1" dirty="0">
                <a:solidFill>
                  <a:srgbClr val="C00000"/>
                </a:solidFill>
                <a:latin typeface="Baskerville Old Face" panose="02020602080505020303" pitchFamily="18" charset="0"/>
              </a:rPr>
              <a:t> </a:t>
            </a:r>
          </a:p>
        </p:txBody>
      </p:sp>
      <p:sp>
        <p:nvSpPr>
          <p:cNvPr id="3" name="TextBox 2">
            <a:extLst>
              <a:ext uri="{FF2B5EF4-FFF2-40B4-BE49-F238E27FC236}">
                <a16:creationId xmlns:a16="http://schemas.microsoft.com/office/drawing/2014/main" id="{F2811ECA-B9AF-59ED-7EF1-5653C15D324E}"/>
              </a:ext>
            </a:extLst>
          </p:cNvPr>
          <p:cNvSpPr txBox="1"/>
          <p:nvPr/>
        </p:nvSpPr>
        <p:spPr>
          <a:xfrm>
            <a:off x="398207" y="2087697"/>
            <a:ext cx="2642191" cy="553998"/>
          </a:xfrm>
          <a:prstGeom prst="rect">
            <a:avLst/>
          </a:prstGeom>
          <a:noFill/>
        </p:spPr>
        <p:txBody>
          <a:bodyPr wrap="square" rtlCol="0">
            <a:spAutoFit/>
          </a:bodyPr>
          <a:lstStyle/>
          <a:p>
            <a:r>
              <a:rPr lang="en-GB" sz="3000" b="1" dirty="0">
                <a:solidFill>
                  <a:srgbClr val="C00000"/>
                </a:solidFill>
                <a:latin typeface="Baskerville Old Face" panose="02020602080505020303" pitchFamily="18" charset="0"/>
              </a:rPr>
              <a:t>You will need:</a:t>
            </a:r>
          </a:p>
        </p:txBody>
      </p:sp>
      <p:sp>
        <p:nvSpPr>
          <p:cNvPr id="4" name="TextBox 3">
            <a:extLst>
              <a:ext uri="{FF2B5EF4-FFF2-40B4-BE49-F238E27FC236}">
                <a16:creationId xmlns:a16="http://schemas.microsoft.com/office/drawing/2014/main" id="{D2D99E96-3B23-B3C6-8321-DFB126847669}"/>
              </a:ext>
            </a:extLst>
          </p:cNvPr>
          <p:cNvSpPr txBox="1"/>
          <p:nvPr/>
        </p:nvSpPr>
        <p:spPr>
          <a:xfrm>
            <a:off x="3651172" y="1616387"/>
            <a:ext cx="8170146" cy="4524315"/>
          </a:xfrm>
          <a:prstGeom prst="rect">
            <a:avLst/>
          </a:prstGeom>
          <a:noFill/>
        </p:spPr>
        <p:txBody>
          <a:bodyPr wrap="square" rtlCol="0">
            <a:spAutoFit/>
          </a:bodyPr>
          <a:lstStyle/>
          <a:p>
            <a:pPr marL="342900" indent="-342900">
              <a:buFontTx/>
              <a:buChar char="-"/>
            </a:pPr>
            <a:r>
              <a:rPr lang="en-GB" sz="2400" b="1" dirty="0">
                <a:solidFill>
                  <a:srgbClr val="C00000"/>
                </a:solidFill>
                <a:latin typeface="Baskerville Old Face" panose="02020602080505020303" pitchFamily="18" charset="0"/>
              </a:rPr>
              <a:t>Pour 100ml of milk into a mixing bowl and add three dessert spoons of bicarbonate of soda.</a:t>
            </a:r>
          </a:p>
          <a:p>
            <a:pPr marL="342900" indent="-342900">
              <a:buFontTx/>
              <a:buChar char="-"/>
            </a:pPr>
            <a:r>
              <a:rPr lang="en-GB" sz="2400" b="1" dirty="0">
                <a:solidFill>
                  <a:srgbClr val="C00000"/>
                </a:solidFill>
                <a:latin typeface="Baskerville Old Face" panose="02020602080505020303" pitchFamily="18" charset="0"/>
              </a:rPr>
              <a:t>Wait until the curds and whey separate. This should only take a few minutes, but heating the mixture can speed it up if you’re impatient.</a:t>
            </a:r>
          </a:p>
          <a:p>
            <a:pPr marL="342900" indent="-342900">
              <a:buFontTx/>
              <a:buChar char="-"/>
            </a:pPr>
            <a:r>
              <a:rPr lang="en-GB" sz="2400" b="1" dirty="0">
                <a:solidFill>
                  <a:srgbClr val="C00000"/>
                </a:solidFill>
                <a:latin typeface="Baskerville Old Face" panose="02020602080505020303" pitchFamily="18" charset="0"/>
              </a:rPr>
              <a:t>Filter out the whey through the kitchen roll and scrape the curds (the solid bits) onto separate piece of kitchen roll. Gently pat it dry.</a:t>
            </a:r>
          </a:p>
          <a:p>
            <a:pPr marL="342900" indent="-342900">
              <a:buFontTx/>
              <a:buChar char="-"/>
            </a:pPr>
            <a:r>
              <a:rPr lang="en-GB" sz="2400" b="1" dirty="0">
                <a:solidFill>
                  <a:srgbClr val="C00000"/>
                </a:solidFill>
                <a:latin typeface="Baskerville Old Face" panose="02020602080505020303" pitchFamily="18" charset="0"/>
              </a:rPr>
              <a:t>Crumble the curds into a clean bowl and mix in three teaspoons of bicarbonate of soda.</a:t>
            </a:r>
          </a:p>
          <a:p>
            <a:pPr marL="342900" indent="-342900">
              <a:buFontTx/>
              <a:buChar char="-"/>
            </a:pPr>
            <a:r>
              <a:rPr lang="en-GB" sz="2400" b="1" dirty="0">
                <a:solidFill>
                  <a:srgbClr val="C00000"/>
                </a:solidFill>
                <a:latin typeface="Baskerville Old Face" panose="02020602080505020303" pitchFamily="18" charset="0"/>
              </a:rPr>
              <a:t>Slowly add teaspoons of water, mixing each time until it forms a smooth, thick paste.</a:t>
            </a:r>
          </a:p>
        </p:txBody>
      </p:sp>
      <p:sp>
        <p:nvSpPr>
          <p:cNvPr id="5" name="TextBox 4">
            <a:extLst>
              <a:ext uri="{FF2B5EF4-FFF2-40B4-BE49-F238E27FC236}">
                <a16:creationId xmlns:a16="http://schemas.microsoft.com/office/drawing/2014/main" id="{10B7D688-8894-D1C5-65FC-4A106E9A4AB8}"/>
              </a:ext>
            </a:extLst>
          </p:cNvPr>
          <p:cNvSpPr txBox="1"/>
          <p:nvPr/>
        </p:nvSpPr>
        <p:spPr>
          <a:xfrm>
            <a:off x="3819833" y="924487"/>
            <a:ext cx="2276167" cy="553998"/>
          </a:xfrm>
          <a:prstGeom prst="rect">
            <a:avLst/>
          </a:prstGeom>
          <a:noFill/>
        </p:spPr>
        <p:txBody>
          <a:bodyPr wrap="square" rtlCol="0">
            <a:spAutoFit/>
          </a:bodyPr>
          <a:lstStyle/>
          <a:p>
            <a:r>
              <a:rPr lang="en-GB" sz="3000" b="1" dirty="0">
                <a:solidFill>
                  <a:srgbClr val="002060"/>
                </a:solidFill>
                <a:latin typeface="Baskerville Old Face" panose="02020602080505020303" pitchFamily="18" charset="0"/>
              </a:rPr>
              <a:t>Method:</a:t>
            </a:r>
          </a:p>
        </p:txBody>
      </p:sp>
    </p:spTree>
    <p:extLst>
      <p:ext uri="{BB962C8B-B14F-4D97-AF65-F5344CB8AC3E}">
        <p14:creationId xmlns:p14="http://schemas.microsoft.com/office/powerpoint/2010/main" val="367051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361692"/>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697045"/>
            <a:ext cx="690670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cap="none" spc="0" dirty="0">
                <a:ln/>
                <a:solidFill>
                  <a:srgbClr val="002060"/>
                </a:solidFill>
                <a:effectLst/>
                <a:latin typeface="Norse" pitchFamily="50" charset="0"/>
              </a:rPr>
              <a:t>Testing the glue</a:t>
            </a:r>
          </a:p>
        </p:txBody>
      </p:sp>
      <p:sp>
        <p:nvSpPr>
          <p:cNvPr id="3" name="TextBox 2">
            <a:extLst>
              <a:ext uri="{FF2B5EF4-FFF2-40B4-BE49-F238E27FC236}">
                <a16:creationId xmlns:a16="http://schemas.microsoft.com/office/drawing/2014/main" id="{691971CA-28ED-67C8-AB76-35184A45EEB6}"/>
              </a:ext>
            </a:extLst>
          </p:cNvPr>
          <p:cNvSpPr txBox="1"/>
          <p:nvPr/>
        </p:nvSpPr>
        <p:spPr>
          <a:xfrm>
            <a:off x="874917" y="4698141"/>
            <a:ext cx="8420257" cy="954107"/>
          </a:xfrm>
          <a:prstGeom prst="rect">
            <a:avLst/>
          </a:prstGeom>
          <a:noFill/>
        </p:spPr>
        <p:txBody>
          <a:bodyPr wrap="square" rtlCol="0">
            <a:spAutoFit/>
          </a:bodyPr>
          <a:lstStyle/>
          <a:p>
            <a:r>
              <a:rPr lang="en-GB" sz="2800" b="1" dirty="0">
                <a:solidFill>
                  <a:srgbClr val="002060"/>
                </a:solidFill>
                <a:latin typeface="Baskerville Old Face" panose="02020602080505020303" pitchFamily="18" charset="0"/>
              </a:rPr>
              <a:t>Can you think of a way we can test our viking glue against other glues to see how they compare in terms of strength?</a:t>
            </a:r>
          </a:p>
        </p:txBody>
      </p:sp>
      <p:sp>
        <p:nvSpPr>
          <p:cNvPr id="5" name="TextBox 4">
            <a:extLst>
              <a:ext uri="{FF2B5EF4-FFF2-40B4-BE49-F238E27FC236}">
                <a16:creationId xmlns:a16="http://schemas.microsoft.com/office/drawing/2014/main" id="{706C05F4-5425-8DC8-747A-7436ABAAF77F}"/>
              </a:ext>
            </a:extLst>
          </p:cNvPr>
          <p:cNvSpPr txBox="1"/>
          <p:nvPr/>
        </p:nvSpPr>
        <p:spPr>
          <a:xfrm>
            <a:off x="712685" y="1897374"/>
            <a:ext cx="4945167" cy="2554545"/>
          </a:xfrm>
          <a:prstGeom prst="rect">
            <a:avLst/>
          </a:prstGeom>
          <a:noFill/>
        </p:spPr>
        <p:txBody>
          <a:bodyPr wrap="square" rtlCol="0">
            <a:spAutoFit/>
          </a:bodyPr>
          <a:lstStyle/>
          <a:p>
            <a:r>
              <a:rPr lang="en-GB" sz="3200" b="1" dirty="0">
                <a:solidFill>
                  <a:srgbClr val="C00000"/>
                </a:solidFill>
                <a:latin typeface="Baskerville Old Face" panose="02020602080505020303" pitchFamily="18" charset="0"/>
              </a:rPr>
              <a:t>So we have our glue, but what good is any glue if it doesn’t stick.</a:t>
            </a:r>
          </a:p>
          <a:p>
            <a:endParaRPr lang="en-GB" sz="3200" b="1" dirty="0">
              <a:solidFill>
                <a:srgbClr val="C00000"/>
              </a:solidFill>
              <a:latin typeface="Baskerville Old Face" panose="02020602080505020303" pitchFamily="18" charset="0"/>
            </a:endParaRPr>
          </a:p>
          <a:p>
            <a:r>
              <a:rPr lang="en-GB" sz="3200" b="1" dirty="0">
                <a:solidFill>
                  <a:srgbClr val="C00000"/>
                </a:solidFill>
                <a:latin typeface="Baskerville Old Face" panose="02020602080505020303" pitchFamily="18" charset="0"/>
              </a:rPr>
              <a:t>We need to test it!</a:t>
            </a:r>
          </a:p>
        </p:txBody>
      </p:sp>
      <p:pic>
        <p:nvPicPr>
          <p:cNvPr id="9" name="Picture 8" descr="A red bowl with a bag of cheese&#10;&#10;Description automatically generated with low confidence">
            <a:extLst>
              <a:ext uri="{FF2B5EF4-FFF2-40B4-BE49-F238E27FC236}">
                <a16:creationId xmlns:a16="http://schemas.microsoft.com/office/drawing/2014/main" id="{989753C8-64C9-F761-2C28-321B77814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889" y="1297209"/>
            <a:ext cx="4254570" cy="3190927"/>
          </a:xfrm>
          <a:prstGeom prst="rect">
            <a:avLst/>
          </a:prstGeom>
        </p:spPr>
      </p:pic>
    </p:spTree>
    <p:extLst>
      <p:ext uri="{BB962C8B-B14F-4D97-AF65-F5344CB8AC3E}">
        <p14:creationId xmlns:p14="http://schemas.microsoft.com/office/powerpoint/2010/main" val="5872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C2D9D6E-3B1B-57AC-FA50-1B46690A15B4}"/>
              </a:ext>
            </a:extLst>
          </p:cNvPr>
          <p:cNvSpPr/>
          <p:nvPr/>
        </p:nvSpPr>
        <p:spPr>
          <a:xfrm>
            <a:off x="202021" y="286741"/>
            <a:ext cx="11787958" cy="5987132"/>
          </a:xfrm>
          <a:prstGeom prst="roundRect">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831DC3E6-2F03-B251-C026-2EDEFB05B520}"/>
              </a:ext>
            </a:extLst>
          </p:cNvPr>
          <p:cNvSpPr/>
          <p:nvPr/>
        </p:nvSpPr>
        <p:spPr>
          <a:xfrm>
            <a:off x="541233" y="697045"/>
            <a:ext cx="6906702" cy="120032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7200" b="1" dirty="0">
                <a:ln/>
                <a:solidFill>
                  <a:srgbClr val="002060"/>
                </a:solidFill>
                <a:latin typeface="Norse" pitchFamily="50" charset="0"/>
              </a:rPr>
              <a:t>Testing the Glue</a:t>
            </a:r>
            <a:endParaRPr lang="en-US" sz="7200" b="1" cap="none" spc="0" dirty="0">
              <a:ln/>
              <a:solidFill>
                <a:srgbClr val="002060"/>
              </a:solidFill>
              <a:effectLst/>
              <a:latin typeface="Norse" pitchFamily="50" charset="0"/>
            </a:endParaRPr>
          </a:p>
        </p:txBody>
      </p:sp>
      <p:sp>
        <p:nvSpPr>
          <p:cNvPr id="5" name="TextBox 4">
            <a:extLst>
              <a:ext uri="{FF2B5EF4-FFF2-40B4-BE49-F238E27FC236}">
                <a16:creationId xmlns:a16="http://schemas.microsoft.com/office/drawing/2014/main" id="{706C05F4-5425-8DC8-747A-7436ABAAF77F}"/>
              </a:ext>
            </a:extLst>
          </p:cNvPr>
          <p:cNvSpPr txBox="1"/>
          <p:nvPr/>
        </p:nvSpPr>
        <p:spPr>
          <a:xfrm>
            <a:off x="358878" y="3271302"/>
            <a:ext cx="11474244" cy="3046988"/>
          </a:xfrm>
          <a:prstGeom prst="rect">
            <a:avLst/>
          </a:prstGeom>
          <a:noFill/>
        </p:spPr>
        <p:txBody>
          <a:bodyPr wrap="square" rtlCol="0">
            <a:spAutoFit/>
          </a:bodyPr>
          <a:lstStyle/>
          <a:p>
            <a:pPr marL="457200" indent="-457200">
              <a:buFontTx/>
              <a:buChar char="-"/>
            </a:pPr>
            <a:r>
              <a:rPr lang="en-GB" sz="2400" b="1" dirty="0">
                <a:solidFill>
                  <a:srgbClr val="002060"/>
                </a:solidFill>
                <a:latin typeface="Baskerville Old Face" panose="02020602080505020303" pitchFamily="18" charset="0"/>
              </a:rPr>
              <a:t>Collect different glues to test the viking glue against, such as glue stick, PVA and superglue. Each glue can be assigned to one or two pieces of the cardboard or fabric, or perhaps one of each to test the effectiveness on different materials.</a:t>
            </a:r>
          </a:p>
          <a:p>
            <a:pPr marL="457200" indent="-457200">
              <a:buFontTx/>
              <a:buChar char="-"/>
            </a:pPr>
            <a:r>
              <a:rPr lang="en-GB" sz="2400" b="1" dirty="0">
                <a:solidFill>
                  <a:srgbClr val="002060"/>
                </a:solidFill>
                <a:latin typeface="Baskerville Old Face" panose="02020602080505020303" pitchFamily="18" charset="0"/>
              </a:rPr>
              <a:t>Hang a paper cup by string from each of the materials.</a:t>
            </a:r>
          </a:p>
          <a:p>
            <a:pPr marL="457200" indent="-457200">
              <a:buFontTx/>
              <a:buChar char="-"/>
            </a:pPr>
            <a:r>
              <a:rPr lang="en-GB" sz="2400" b="1" dirty="0">
                <a:solidFill>
                  <a:srgbClr val="002060"/>
                </a:solidFill>
                <a:latin typeface="Baskerville Old Face" panose="02020602080505020303" pitchFamily="18" charset="0"/>
              </a:rPr>
              <a:t>Add controlled amounts of sand, rice, marbles, coins or weights, one by one, to each cup.</a:t>
            </a:r>
          </a:p>
          <a:p>
            <a:pPr marL="457200" indent="-457200">
              <a:buFontTx/>
              <a:buChar char="-"/>
            </a:pPr>
            <a:r>
              <a:rPr lang="en-GB" sz="2400" b="1" dirty="0">
                <a:solidFill>
                  <a:srgbClr val="002060"/>
                </a:solidFill>
                <a:latin typeface="Baskerville Old Face" panose="02020602080505020303" pitchFamily="18" charset="0"/>
              </a:rPr>
              <a:t>Track the amount of weights each glue holds before it is ripped off.</a:t>
            </a:r>
          </a:p>
          <a:p>
            <a:pPr marL="457200" indent="-457200">
              <a:buFontTx/>
              <a:buChar char="-"/>
            </a:pPr>
            <a:r>
              <a:rPr lang="en-GB" sz="2400" b="1" dirty="0">
                <a:solidFill>
                  <a:srgbClr val="002060"/>
                </a:solidFill>
                <a:latin typeface="Baskerville Old Face" panose="02020602080505020303" pitchFamily="18" charset="0"/>
              </a:rPr>
              <a:t>Have more cups on standby because (without spoilers) some of the glues can hold a surprising amount of weight before they give way.</a:t>
            </a:r>
          </a:p>
        </p:txBody>
      </p:sp>
      <p:pic>
        <p:nvPicPr>
          <p:cNvPr id="3" name="Picture 2">
            <a:extLst>
              <a:ext uri="{FF2B5EF4-FFF2-40B4-BE49-F238E27FC236}">
                <a16:creationId xmlns:a16="http://schemas.microsoft.com/office/drawing/2014/main" id="{2CBC2910-A049-7762-F3F8-84BD84C5D45E}"/>
              </a:ext>
            </a:extLst>
          </p:cNvPr>
          <p:cNvPicPr>
            <a:picLocks noChangeAspect="1"/>
          </p:cNvPicPr>
          <p:nvPr/>
        </p:nvPicPr>
        <p:blipFill>
          <a:blip r:embed="rId2"/>
          <a:stretch>
            <a:fillRect/>
          </a:stretch>
        </p:blipFill>
        <p:spPr>
          <a:xfrm rot="16200000">
            <a:off x="8433852" y="188250"/>
            <a:ext cx="2570209" cy="3418247"/>
          </a:xfrm>
          <a:prstGeom prst="rect">
            <a:avLst/>
          </a:prstGeom>
        </p:spPr>
      </p:pic>
      <p:sp>
        <p:nvSpPr>
          <p:cNvPr id="6" name="TextBox 5">
            <a:extLst>
              <a:ext uri="{FF2B5EF4-FFF2-40B4-BE49-F238E27FC236}">
                <a16:creationId xmlns:a16="http://schemas.microsoft.com/office/drawing/2014/main" id="{DDD3DB06-42EE-2C20-8C6E-4B5C57F776BA}"/>
              </a:ext>
            </a:extLst>
          </p:cNvPr>
          <p:cNvSpPr txBox="1"/>
          <p:nvPr/>
        </p:nvSpPr>
        <p:spPr>
          <a:xfrm>
            <a:off x="652576" y="1995545"/>
            <a:ext cx="6906702" cy="830997"/>
          </a:xfrm>
          <a:prstGeom prst="rect">
            <a:avLst/>
          </a:prstGeom>
          <a:noFill/>
        </p:spPr>
        <p:txBody>
          <a:bodyPr wrap="square">
            <a:spAutoFit/>
          </a:bodyPr>
          <a:lstStyle/>
          <a:p>
            <a:r>
              <a:rPr lang="en-GB" sz="2400" b="1" dirty="0">
                <a:solidFill>
                  <a:srgbClr val="C00000"/>
                </a:solidFill>
                <a:latin typeface="Baskerville Old Face" panose="02020602080505020303" pitchFamily="18" charset="0"/>
              </a:rPr>
              <a:t>One way to test it is to glue pieces of cardboard or fabric onto a long solid surface (such as a metre ruler).</a:t>
            </a:r>
          </a:p>
        </p:txBody>
      </p:sp>
    </p:spTree>
    <p:extLst>
      <p:ext uri="{BB962C8B-B14F-4D97-AF65-F5344CB8AC3E}">
        <p14:creationId xmlns:p14="http://schemas.microsoft.com/office/powerpoint/2010/main" val="4138064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5678</TotalTime>
  <Words>455</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Baskerville Old Face</vt:lpstr>
      <vt:lpstr>Calibri</vt:lpstr>
      <vt:lpstr>Calibri Light</vt:lpstr>
      <vt:lpstr>Norse</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Wright</dc:creator>
  <cp:lastModifiedBy>Chris Wright</cp:lastModifiedBy>
  <cp:revision>18</cp:revision>
  <dcterms:created xsi:type="dcterms:W3CDTF">2022-09-05T13:08:38Z</dcterms:created>
  <dcterms:modified xsi:type="dcterms:W3CDTF">2023-05-20T14:32:32Z</dcterms:modified>
</cp:coreProperties>
</file>