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4" r:id="rId4"/>
    <p:sldId id="266" r:id="rId5"/>
    <p:sldId id="267"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C6E7"/>
    <a:srgbClr val="0058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1703-E2E6-90D3-0BBE-7CACC8DF81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E8FBCBA-2112-FED8-E112-E89FA32112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381A6BA-B778-74E9-F56D-CA9014EC8169}"/>
              </a:ext>
            </a:extLst>
          </p:cNvPr>
          <p:cNvSpPr>
            <a:spLocks noGrp="1"/>
          </p:cNvSpPr>
          <p:nvPr>
            <p:ph type="dt" sz="half" idx="10"/>
          </p:nvPr>
        </p:nvSpPr>
        <p:spPr/>
        <p:txBody>
          <a:bodyPr/>
          <a:lstStyle/>
          <a:p>
            <a:fld id="{BEC99B93-8C76-43EC-9291-6351F250366A}" type="datetimeFigureOut">
              <a:rPr lang="en-GB" smtClean="0"/>
              <a:t>13/04/2023</a:t>
            </a:fld>
            <a:endParaRPr lang="en-GB"/>
          </a:p>
        </p:txBody>
      </p:sp>
      <p:sp>
        <p:nvSpPr>
          <p:cNvPr id="5" name="Footer Placeholder 4">
            <a:extLst>
              <a:ext uri="{FF2B5EF4-FFF2-40B4-BE49-F238E27FC236}">
                <a16:creationId xmlns:a16="http://schemas.microsoft.com/office/drawing/2014/main" id="{538C98F9-B910-03D1-9A97-CE26B169E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0EA9AD-4278-1220-B9CA-D35C9B7C91B6}"/>
              </a:ext>
            </a:extLst>
          </p:cNvPr>
          <p:cNvSpPr>
            <a:spLocks noGrp="1"/>
          </p:cNvSpPr>
          <p:nvPr>
            <p:ph type="sldNum" sz="quarter" idx="12"/>
          </p:nvPr>
        </p:nvSpPr>
        <p:spPr/>
        <p:txBody>
          <a:bodyPr/>
          <a:lstStyle/>
          <a:p>
            <a:fld id="{AD866AF7-E1CF-4B9F-A0E7-BB4242235C3E}" type="slidenum">
              <a:rPr lang="en-GB" smtClean="0"/>
              <a:t>‹#›</a:t>
            </a:fld>
            <a:endParaRPr lang="en-GB"/>
          </a:p>
        </p:txBody>
      </p:sp>
    </p:spTree>
    <p:extLst>
      <p:ext uri="{BB962C8B-B14F-4D97-AF65-F5344CB8AC3E}">
        <p14:creationId xmlns:p14="http://schemas.microsoft.com/office/powerpoint/2010/main" val="1889360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2A2F4-5A22-30CB-B29E-08E538CC6CF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DC17F8-C5A6-774D-5A5A-64299689B5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2AEBE4-7F5F-CD92-0EDD-30306CCFD97B}"/>
              </a:ext>
            </a:extLst>
          </p:cNvPr>
          <p:cNvSpPr>
            <a:spLocks noGrp="1"/>
          </p:cNvSpPr>
          <p:nvPr>
            <p:ph type="dt" sz="half" idx="10"/>
          </p:nvPr>
        </p:nvSpPr>
        <p:spPr/>
        <p:txBody>
          <a:bodyPr/>
          <a:lstStyle/>
          <a:p>
            <a:fld id="{BEC99B93-8C76-43EC-9291-6351F250366A}" type="datetimeFigureOut">
              <a:rPr lang="en-GB" smtClean="0"/>
              <a:t>13/04/2023</a:t>
            </a:fld>
            <a:endParaRPr lang="en-GB"/>
          </a:p>
        </p:txBody>
      </p:sp>
      <p:sp>
        <p:nvSpPr>
          <p:cNvPr id="5" name="Footer Placeholder 4">
            <a:extLst>
              <a:ext uri="{FF2B5EF4-FFF2-40B4-BE49-F238E27FC236}">
                <a16:creationId xmlns:a16="http://schemas.microsoft.com/office/drawing/2014/main" id="{14BE180B-66E9-78B6-FD62-43E5FF7990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E19118-3F69-FA1B-1915-2C19B107EB46}"/>
              </a:ext>
            </a:extLst>
          </p:cNvPr>
          <p:cNvSpPr>
            <a:spLocks noGrp="1"/>
          </p:cNvSpPr>
          <p:nvPr>
            <p:ph type="sldNum" sz="quarter" idx="12"/>
          </p:nvPr>
        </p:nvSpPr>
        <p:spPr/>
        <p:txBody>
          <a:bodyPr/>
          <a:lstStyle/>
          <a:p>
            <a:fld id="{AD866AF7-E1CF-4B9F-A0E7-BB4242235C3E}" type="slidenum">
              <a:rPr lang="en-GB" smtClean="0"/>
              <a:t>‹#›</a:t>
            </a:fld>
            <a:endParaRPr lang="en-GB"/>
          </a:p>
        </p:txBody>
      </p:sp>
    </p:spTree>
    <p:extLst>
      <p:ext uri="{BB962C8B-B14F-4D97-AF65-F5344CB8AC3E}">
        <p14:creationId xmlns:p14="http://schemas.microsoft.com/office/powerpoint/2010/main" val="2252112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FD794F-F77D-CFC4-ADE2-1E7E28E4005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5E6462-DCED-242E-5953-BC6C7D4FA9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2BC51A-1F83-C81B-2517-B743C4281F6D}"/>
              </a:ext>
            </a:extLst>
          </p:cNvPr>
          <p:cNvSpPr>
            <a:spLocks noGrp="1"/>
          </p:cNvSpPr>
          <p:nvPr>
            <p:ph type="dt" sz="half" idx="10"/>
          </p:nvPr>
        </p:nvSpPr>
        <p:spPr/>
        <p:txBody>
          <a:bodyPr/>
          <a:lstStyle/>
          <a:p>
            <a:fld id="{BEC99B93-8C76-43EC-9291-6351F250366A}" type="datetimeFigureOut">
              <a:rPr lang="en-GB" smtClean="0"/>
              <a:t>13/04/2023</a:t>
            </a:fld>
            <a:endParaRPr lang="en-GB"/>
          </a:p>
        </p:txBody>
      </p:sp>
      <p:sp>
        <p:nvSpPr>
          <p:cNvPr id="5" name="Footer Placeholder 4">
            <a:extLst>
              <a:ext uri="{FF2B5EF4-FFF2-40B4-BE49-F238E27FC236}">
                <a16:creationId xmlns:a16="http://schemas.microsoft.com/office/drawing/2014/main" id="{461A18F2-A55B-1EA6-7758-4E4BDF36AB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405F31-3B6C-7E21-D400-8588B3220B08}"/>
              </a:ext>
            </a:extLst>
          </p:cNvPr>
          <p:cNvSpPr>
            <a:spLocks noGrp="1"/>
          </p:cNvSpPr>
          <p:nvPr>
            <p:ph type="sldNum" sz="quarter" idx="12"/>
          </p:nvPr>
        </p:nvSpPr>
        <p:spPr/>
        <p:txBody>
          <a:bodyPr/>
          <a:lstStyle/>
          <a:p>
            <a:fld id="{AD866AF7-E1CF-4B9F-A0E7-BB4242235C3E}" type="slidenum">
              <a:rPr lang="en-GB" smtClean="0"/>
              <a:t>‹#›</a:t>
            </a:fld>
            <a:endParaRPr lang="en-GB"/>
          </a:p>
        </p:txBody>
      </p:sp>
    </p:spTree>
    <p:extLst>
      <p:ext uri="{BB962C8B-B14F-4D97-AF65-F5344CB8AC3E}">
        <p14:creationId xmlns:p14="http://schemas.microsoft.com/office/powerpoint/2010/main" val="3205814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68388-D91C-DF6D-49F1-DDD0368D9F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37FA8C-81C8-EC37-6BDF-D5A492735B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937BC2-D61F-72CD-C0AD-BCBCB1E8E985}"/>
              </a:ext>
            </a:extLst>
          </p:cNvPr>
          <p:cNvSpPr>
            <a:spLocks noGrp="1"/>
          </p:cNvSpPr>
          <p:nvPr>
            <p:ph type="dt" sz="half" idx="10"/>
          </p:nvPr>
        </p:nvSpPr>
        <p:spPr/>
        <p:txBody>
          <a:bodyPr/>
          <a:lstStyle/>
          <a:p>
            <a:fld id="{BEC99B93-8C76-43EC-9291-6351F250366A}" type="datetimeFigureOut">
              <a:rPr lang="en-GB" smtClean="0"/>
              <a:t>13/04/2023</a:t>
            </a:fld>
            <a:endParaRPr lang="en-GB"/>
          </a:p>
        </p:txBody>
      </p:sp>
      <p:sp>
        <p:nvSpPr>
          <p:cNvPr id="5" name="Footer Placeholder 4">
            <a:extLst>
              <a:ext uri="{FF2B5EF4-FFF2-40B4-BE49-F238E27FC236}">
                <a16:creationId xmlns:a16="http://schemas.microsoft.com/office/drawing/2014/main" id="{9BD0FA94-6F65-3AFF-7B0A-B231F9B145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5C6188-06FA-6C11-B8A1-5C1A213F14CA}"/>
              </a:ext>
            </a:extLst>
          </p:cNvPr>
          <p:cNvSpPr>
            <a:spLocks noGrp="1"/>
          </p:cNvSpPr>
          <p:nvPr>
            <p:ph type="sldNum" sz="quarter" idx="12"/>
          </p:nvPr>
        </p:nvSpPr>
        <p:spPr/>
        <p:txBody>
          <a:bodyPr/>
          <a:lstStyle/>
          <a:p>
            <a:fld id="{AD866AF7-E1CF-4B9F-A0E7-BB4242235C3E}" type="slidenum">
              <a:rPr lang="en-GB" smtClean="0"/>
              <a:t>‹#›</a:t>
            </a:fld>
            <a:endParaRPr lang="en-GB"/>
          </a:p>
        </p:txBody>
      </p:sp>
    </p:spTree>
    <p:extLst>
      <p:ext uri="{BB962C8B-B14F-4D97-AF65-F5344CB8AC3E}">
        <p14:creationId xmlns:p14="http://schemas.microsoft.com/office/powerpoint/2010/main" val="293646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7FC9B-0444-CA64-0E45-C65C6D6CAD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9ECBFB-B804-9AFA-CC8C-76DE01259F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20544-5B0A-D5C5-00E7-0F560F65BF61}"/>
              </a:ext>
            </a:extLst>
          </p:cNvPr>
          <p:cNvSpPr>
            <a:spLocks noGrp="1"/>
          </p:cNvSpPr>
          <p:nvPr>
            <p:ph type="dt" sz="half" idx="10"/>
          </p:nvPr>
        </p:nvSpPr>
        <p:spPr/>
        <p:txBody>
          <a:bodyPr/>
          <a:lstStyle/>
          <a:p>
            <a:fld id="{BEC99B93-8C76-43EC-9291-6351F250366A}" type="datetimeFigureOut">
              <a:rPr lang="en-GB" smtClean="0"/>
              <a:t>13/04/2023</a:t>
            </a:fld>
            <a:endParaRPr lang="en-GB"/>
          </a:p>
        </p:txBody>
      </p:sp>
      <p:sp>
        <p:nvSpPr>
          <p:cNvPr id="5" name="Footer Placeholder 4">
            <a:extLst>
              <a:ext uri="{FF2B5EF4-FFF2-40B4-BE49-F238E27FC236}">
                <a16:creationId xmlns:a16="http://schemas.microsoft.com/office/drawing/2014/main" id="{53923BA5-0C8F-1C41-2606-3DA2B897B4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C7E964-C88A-F10B-9182-05CB9CDE2529}"/>
              </a:ext>
            </a:extLst>
          </p:cNvPr>
          <p:cNvSpPr>
            <a:spLocks noGrp="1"/>
          </p:cNvSpPr>
          <p:nvPr>
            <p:ph type="sldNum" sz="quarter" idx="12"/>
          </p:nvPr>
        </p:nvSpPr>
        <p:spPr/>
        <p:txBody>
          <a:bodyPr/>
          <a:lstStyle/>
          <a:p>
            <a:fld id="{AD866AF7-E1CF-4B9F-A0E7-BB4242235C3E}" type="slidenum">
              <a:rPr lang="en-GB" smtClean="0"/>
              <a:t>‹#›</a:t>
            </a:fld>
            <a:endParaRPr lang="en-GB"/>
          </a:p>
        </p:txBody>
      </p:sp>
    </p:spTree>
    <p:extLst>
      <p:ext uri="{BB962C8B-B14F-4D97-AF65-F5344CB8AC3E}">
        <p14:creationId xmlns:p14="http://schemas.microsoft.com/office/powerpoint/2010/main" val="15644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EBDF5-CD23-641E-67CE-1C9A35AA58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456F63-7C44-B5A4-FCC4-D28867899C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0709A36-F4B5-3EB8-8574-7A8996622A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0D10712-562D-79EB-7D2B-454ADD0B12FC}"/>
              </a:ext>
            </a:extLst>
          </p:cNvPr>
          <p:cNvSpPr>
            <a:spLocks noGrp="1"/>
          </p:cNvSpPr>
          <p:nvPr>
            <p:ph type="dt" sz="half" idx="10"/>
          </p:nvPr>
        </p:nvSpPr>
        <p:spPr/>
        <p:txBody>
          <a:bodyPr/>
          <a:lstStyle/>
          <a:p>
            <a:fld id="{BEC99B93-8C76-43EC-9291-6351F250366A}" type="datetimeFigureOut">
              <a:rPr lang="en-GB" smtClean="0"/>
              <a:t>13/04/2023</a:t>
            </a:fld>
            <a:endParaRPr lang="en-GB"/>
          </a:p>
        </p:txBody>
      </p:sp>
      <p:sp>
        <p:nvSpPr>
          <p:cNvPr id="6" name="Footer Placeholder 5">
            <a:extLst>
              <a:ext uri="{FF2B5EF4-FFF2-40B4-BE49-F238E27FC236}">
                <a16:creationId xmlns:a16="http://schemas.microsoft.com/office/drawing/2014/main" id="{5E542625-A08B-35C0-ADF1-633A97F1BC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A52D5E-7EC2-5080-E902-AA8E72509A8E}"/>
              </a:ext>
            </a:extLst>
          </p:cNvPr>
          <p:cNvSpPr>
            <a:spLocks noGrp="1"/>
          </p:cNvSpPr>
          <p:nvPr>
            <p:ph type="sldNum" sz="quarter" idx="12"/>
          </p:nvPr>
        </p:nvSpPr>
        <p:spPr/>
        <p:txBody>
          <a:bodyPr/>
          <a:lstStyle/>
          <a:p>
            <a:fld id="{AD866AF7-E1CF-4B9F-A0E7-BB4242235C3E}" type="slidenum">
              <a:rPr lang="en-GB" smtClean="0"/>
              <a:t>‹#›</a:t>
            </a:fld>
            <a:endParaRPr lang="en-GB"/>
          </a:p>
        </p:txBody>
      </p:sp>
    </p:spTree>
    <p:extLst>
      <p:ext uri="{BB962C8B-B14F-4D97-AF65-F5344CB8AC3E}">
        <p14:creationId xmlns:p14="http://schemas.microsoft.com/office/powerpoint/2010/main" val="409414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71FD-E136-6433-A411-B5C69FFBF2A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216E01-0B19-EAC7-2553-7DF1902DE6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3FBFD9-E6C0-2014-5153-1974C65475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69DF55-43AE-C945-2264-E0EAD7FC1A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FF0DFC-77A8-B530-E9CB-B161B793FA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F8C561-36AD-4F09-B341-962459F973E7}"/>
              </a:ext>
            </a:extLst>
          </p:cNvPr>
          <p:cNvSpPr>
            <a:spLocks noGrp="1"/>
          </p:cNvSpPr>
          <p:nvPr>
            <p:ph type="dt" sz="half" idx="10"/>
          </p:nvPr>
        </p:nvSpPr>
        <p:spPr/>
        <p:txBody>
          <a:bodyPr/>
          <a:lstStyle/>
          <a:p>
            <a:fld id="{BEC99B93-8C76-43EC-9291-6351F250366A}" type="datetimeFigureOut">
              <a:rPr lang="en-GB" smtClean="0"/>
              <a:t>13/04/2023</a:t>
            </a:fld>
            <a:endParaRPr lang="en-GB"/>
          </a:p>
        </p:txBody>
      </p:sp>
      <p:sp>
        <p:nvSpPr>
          <p:cNvPr id="8" name="Footer Placeholder 7">
            <a:extLst>
              <a:ext uri="{FF2B5EF4-FFF2-40B4-BE49-F238E27FC236}">
                <a16:creationId xmlns:a16="http://schemas.microsoft.com/office/drawing/2014/main" id="{289132F7-D58A-DFC4-37E8-BD17AB1D9AA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B3C4C84-BD8D-9D18-A2AB-12F703D7853E}"/>
              </a:ext>
            </a:extLst>
          </p:cNvPr>
          <p:cNvSpPr>
            <a:spLocks noGrp="1"/>
          </p:cNvSpPr>
          <p:nvPr>
            <p:ph type="sldNum" sz="quarter" idx="12"/>
          </p:nvPr>
        </p:nvSpPr>
        <p:spPr/>
        <p:txBody>
          <a:bodyPr/>
          <a:lstStyle/>
          <a:p>
            <a:fld id="{AD866AF7-E1CF-4B9F-A0E7-BB4242235C3E}" type="slidenum">
              <a:rPr lang="en-GB" smtClean="0"/>
              <a:t>‹#›</a:t>
            </a:fld>
            <a:endParaRPr lang="en-GB"/>
          </a:p>
        </p:txBody>
      </p:sp>
    </p:spTree>
    <p:extLst>
      <p:ext uri="{BB962C8B-B14F-4D97-AF65-F5344CB8AC3E}">
        <p14:creationId xmlns:p14="http://schemas.microsoft.com/office/powerpoint/2010/main" val="2712642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A323-B444-C21B-BFF7-24DE1E163AC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B9FD5C5-8E3D-E639-E023-ABEFC2F9EBFE}"/>
              </a:ext>
            </a:extLst>
          </p:cNvPr>
          <p:cNvSpPr>
            <a:spLocks noGrp="1"/>
          </p:cNvSpPr>
          <p:nvPr>
            <p:ph type="dt" sz="half" idx="10"/>
          </p:nvPr>
        </p:nvSpPr>
        <p:spPr/>
        <p:txBody>
          <a:bodyPr/>
          <a:lstStyle/>
          <a:p>
            <a:fld id="{BEC99B93-8C76-43EC-9291-6351F250366A}" type="datetimeFigureOut">
              <a:rPr lang="en-GB" smtClean="0"/>
              <a:t>13/04/2023</a:t>
            </a:fld>
            <a:endParaRPr lang="en-GB"/>
          </a:p>
        </p:txBody>
      </p:sp>
      <p:sp>
        <p:nvSpPr>
          <p:cNvPr id="4" name="Footer Placeholder 3">
            <a:extLst>
              <a:ext uri="{FF2B5EF4-FFF2-40B4-BE49-F238E27FC236}">
                <a16:creationId xmlns:a16="http://schemas.microsoft.com/office/drawing/2014/main" id="{EE046591-DF03-CAE8-35EF-17DA4609BC9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2F5F057-DCAE-48C6-909E-F9CE633B56F5}"/>
              </a:ext>
            </a:extLst>
          </p:cNvPr>
          <p:cNvSpPr>
            <a:spLocks noGrp="1"/>
          </p:cNvSpPr>
          <p:nvPr>
            <p:ph type="sldNum" sz="quarter" idx="12"/>
          </p:nvPr>
        </p:nvSpPr>
        <p:spPr/>
        <p:txBody>
          <a:bodyPr/>
          <a:lstStyle/>
          <a:p>
            <a:fld id="{AD866AF7-E1CF-4B9F-A0E7-BB4242235C3E}" type="slidenum">
              <a:rPr lang="en-GB" smtClean="0"/>
              <a:t>‹#›</a:t>
            </a:fld>
            <a:endParaRPr lang="en-GB"/>
          </a:p>
        </p:txBody>
      </p:sp>
    </p:spTree>
    <p:extLst>
      <p:ext uri="{BB962C8B-B14F-4D97-AF65-F5344CB8AC3E}">
        <p14:creationId xmlns:p14="http://schemas.microsoft.com/office/powerpoint/2010/main" val="2789102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3CAA9F-448A-E6D4-8D14-D8F5FAC69578}"/>
              </a:ext>
            </a:extLst>
          </p:cNvPr>
          <p:cNvSpPr>
            <a:spLocks noGrp="1"/>
          </p:cNvSpPr>
          <p:nvPr>
            <p:ph type="dt" sz="half" idx="10"/>
          </p:nvPr>
        </p:nvSpPr>
        <p:spPr/>
        <p:txBody>
          <a:bodyPr/>
          <a:lstStyle/>
          <a:p>
            <a:fld id="{BEC99B93-8C76-43EC-9291-6351F250366A}" type="datetimeFigureOut">
              <a:rPr lang="en-GB" smtClean="0"/>
              <a:t>13/04/2023</a:t>
            </a:fld>
            <a:endParaRPr lang="en-GB"/>
          </a:p>
        </p:txBody>
      </p:sp>
      <p:sp>
        <p:nvSpPr>
          <p:cNvPr id="3" name="Footer Placeholder 2">
            <a:extLst>
              <a:ext uri="{FF2B5EF4-FFF2-40B4-BE49-F238E27FC236}">
                <a16:creationId xmlns:a16="http://schemas.microsoft.com/office/drawing/2014/main" id="{1160F675-A5B0-68A3-2D3A-495109E9AA0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21F435-FA7A-EA7A-9436-E8396B3CE82F}"/>
              </a:ext>
            </a:extLst>
          </p:cNvPr>
          <p:cNvSpPr>
            <a:spLocks noGrp="1"/>
          </p:cNvSpPr>
          <p:nvPr>
            <p:ph type="sldNum" sz="quarter" idx="12"/>
          </p:nvPr>
        </p:nvSpPr>
        <p:spPr/>
        <p:txBody>
          <a:bodyPr/>
          <a:lstStyle/>
          <a:p>
            <a:fld id="{AD866AF7-E1CF-4B9F-A0E7-BB4242235C3E}" type="slidenum">
              <a:rPr lang="en-GB" smtClean="0"/>
              <a:t>‹#›</a:t>
            </a:fld>
            <a:endParaRPr lang="en-GB"/>
          </a:p>
        </p:txBody>
      </p:sp>
    </p:spTree>
    <p:extLst>
      <p:ext uri="{BB962C8B-B14F-4D97-AF65-F5344CB8AC3E}">
        <p14:creationId xmlns:p14="http://schemas.microsoft.com/office/powerpoint/2010/main" val="640457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8B72-D044-B5F4-12D9-625FCAC888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9BB6C2-3171-71E4-2CD2-F45E279D97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645796E-95F7-B4EC-C995-E0D9CCD50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D950E9-C9DD-C166-59B1-7E250B80A43F}"/>
              </a:ext>
            </a:extLst>
          </p:cNvPr>
          <p:cNvSpPr>
            <a:spLocks noGrp="1"/>
          </p:cNvSpPr>
          <p:nvPr>
            <p:ph type="dt" sz="half" idx="10"/>
          </p:nvPr>
        </p:nvSpPr>
        <p:spPr/>
        <p:txBody>
          <a:bodyPr/>
          <a:lstStyle/>
          <a:p>
            <a:fld id="{BEC99B93-8C76-43EC-9291-6351F250366A}" type="datetimeFigureOut">
              <a:rPr lang="en-GB" smtClean="0"/>
              <a:t>13/04/2023</a:t>
            </a:fld>
            <a:endParaRPr lang="en-GB"/>
          </a:p>
        </p:txBody>
      </p:sp>
      <p:sp>
        <p:nvSpPr>
          <p:cNvPr id="6" name="Footer Placeholder 5">
            <a:extLst>
              <a:ext uri="{FF2B5EF4-FFF2-40B4-BE49-F238E27FC236}">
                <a16:creationId xmlns:a16="http://schemas.microsoft.com/office/drawing/2014/main" id="{59619A1A-2A22-33B5-727D-930F39A324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3765F8-07AC-B378-0250-568247A593EC}"/>
              </a:ext>
            </a:extLst>
          </p:cNvPr>
          <p:cNvSpPr>
            <a:spLocks noGrp="1"/>
          </p:cNvSpPr>
          <p:nvPr>
            <p:ph type="sldNum" sz="quarter" idx="12"/>
          </p:nvPr>
        </p:nvSpPr>
        <p:spPr/>
        <p:txBody>
          <a:bodyPr/>
          <a:lstStyle/>
          <a:p>
            <a:fld id="{AD866AF7-E1CF-4B9F-A0E7-BB4242235C3E}" type="slidenum">
              <a:rPr lang="en-GB" smtClean="0"/>
              <a:t>‹#›</a:t>
            </a:fld>
            <a:endParaRPr lang="en-GB"/>
          </a:p>
        </p:txBody>
      </p:sp>
    </p:spTree>
    <p:extLst>
      <p:ext uri="{BB962C8B-B14F-4D97-AF65-F5344CB8AC3E}">
        <p14:creationId xmlns:p14="http://schemas.microsoft.com/office/powerpoint/2010/main" val="3120848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0A80B-3D72-6618-5FB9-3B1C717ED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E65DEB-BD13-ED09-A5A0-EEA267C7C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3C63630-8229-324F-55F2-627962357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B6E251-7218-408A-43E6-6D5D194D60C4}"/>
              </a:ext>
            </a:extLst>
          </p:cNvPr>
          <p:cNvSpPr>
            <a:spLocks noGrp="1"/>
          </p:cNvSpPr>
          <p:nvPr>
            <p:ph type="dt" sz="half" idx="10"/>
          </p:nvPr>
        </p:nvSpPr>
        <p:spPr/>
        <p:txBody>
          <a:bodyPr/>
          <a:lstStyle/>
          <a:p>
            <a:fld id="{BEC99B93-8C76-43EC-9291-6351F250366A}" type="datetimeFigureOut">
              <a:rPr lang="en-GB" smtClean="0"/>
              <a:t>13/04/2023</a:t>
            </a:fld>
            <a:endParaRPr lang="en-GB"/>
          </a:p>
        </p:txBody>
      </p:sp>
      <p:sp>
        <p:nvSpPr>
          <p:cNvPr id="6" name="Footer Placeholder 5">
            <a:extLst>
              <a:ext uri="{FF2B5EF4-FFF2-40B4-BE49-F238E27FC236}">
                <a16:creationId xmlns:a16="http://schemas.microsoft.com/office/drawing/2014/main" id="{0198FBEA-7318-50C7-9F19-C4E0064AC1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EBAE04-BD31-921E-281B-B0640B3EC974}"/>
              </a:ext>
            </a:extLst>
          </p:cNvPr>
          <p:cNvSpPr>
            <a:spLocks noGrp="1"/>
          </p:cNvSpPr>
          <p:nvPr>
            <p:ph type="sldNum" sz="quarter" idx="12"/>
          </p:nvPr>
        </p:nvSpPr>
        <p:spPr/>
        <p:txBody>
          <a:bodyPr/>
          <a:lstStyle/>
          <a:p>
            <a:fld id="{AD866AF7-E1CF-4B9F-A0E7-BB4242235C3E}" type="slidenum">
              <a:rPr lang="en-GB" smtClean="0"/>
              <a:t>‹#›</a:t>
            </a:fld>
            <a:endParaRPr lang="en-GB"/>
          </a:p>
        </p:txBody>
      </p:sp>
    </p:spTree>
    <p:extLst>
      <p:ext uri="{BB962C8B-B14F-4D97-AF65-F5344CB8AC3E}">
        <p14:creationId xmlns:p14="http://schemas.microsoft.com/office/powerpoint/2010/main" val="1960023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2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6C6F-8EB4-188D-8D6C-E502DC6D14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576EF0-1E48-5412-D557-18FF25A152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8AB99C-EC38-F80C-7ADF-E152ACF271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99B93-8C76-43EC-9291-6351F250366A}" type="datetimeFigureOut">
              <a:rPr lang="en-GB" smtClean="0"/>
              <a:t>13/04/2023</a:t>
            </a:fld>
            <a:endParaRPr lang="en-GB"/>
          </a:p>
        </p:txBody>
      </p:sp>
      <p:sp>
        <p:nvSpPr>
          <p:cNvPr id="5" name="Footer Placeholder 4">
            <a:extLst>
              <a:ext uri="{FF2B5EF4-FFF2-40B4-BE49-F238E27FC236}">
                <a16:creationId xmlns:a16="http://schemas.microsoft.com/office/drawing/2014/main" id="{C4CC70E8-737A-6C39-3493-907248D87B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557B390-D8D9-E000-0FD9-3356809FD7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66AF7-E1CF-4B9F-A0E7-BB4242235C3E}" type="slidenum">
              <a:rPr lang="en-GB" smtClean="0"/>
              <a:t>‹#›</a:t>
            </a:fld>
            <a:endParaRPr lang="en-GB"/>
          </a:p>
        </p:txBody>
      </p:sp>
    </p:spTree>
    <p:extLst>
      <p:ext uri="{BB962C8B-B14F-4D97-AF65-F5344CB8AC3E}">
        <p14:creationId xmlns:p14="http://schemas.microsoft.com/office/powerpoint/2010/main" val="3049282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BEDCF-B3F9-0539-D04C-79F81C565EAD}"/>
              </a:ext>
            </a:extLst>
          </p:cNvPr>
          <p:cNvSpPr>
            <a:spLocks noGrp="1"/>
          </p:cNvSpPr>
          <p:nvPr>
            <p:ph type="ctrTitle"/>
          </p:nvPr>
        </p:nvSpPr>
        <p:spPr>
          <a:xfrm>
            <a:off x="339213" y="1077765"/>
            <a:ext cx="10098713" cy="1341950"/>
          </a:xfrm>
        </p:spPr>
        <p:txBody>
          <a:bodyPr>
            <a:noAutofit/>
          </a:bodyPr>
          <a:lstStyle/>
          <a:p>
            <a:pPr algn="l"/>
            <a:r>
              <a:rPr lang="en-GB" sz="7200" b="1" dirty="0">
                <a:solidFill>
                  <a:srgbClr val="C00000"/>
                </a:solidFill>
                <a:latin typeface="Norse" pitchFamily="50" charset="0"/>
              </a:rPr>
              <a:t>Where did Ancient Norse People Live?</a:t>
            </a:r>
          </a:p>
        </p:txBody>
      </p:sp>
      <p:sp>
        <p:nvSpPr>
          <p:cNvPr id="6" name="TextBox 5">
            <a:extLst>
              <a:ext uri="{FF2B5EF4-FFF2-40B4-BE49-F238E27FC236}">
                <a16:creationId xmlns:a16="http://schemas.microsoft.com/office/drawing/2014/main" id="{45A70164-E1C9-B551-77B9-B09B0E46251F}"/>
              </a:ext>
            </a:extLst>
          </p:cNvPr>
          <p:cNvSpPr txBox="1"/>
          <p:nvPr/>
        </p:nvSpPr>
        <p:spPr>
          <a:xfrm>
            <a:off x="339213" y="5780235"/>
            <a:ext cx="3313226" cy="584775"/>
          </a:xfrm>
          <a:prstGeom prst="rect">
            <a:avLst/>
          </a:prstGeom>
          <a:noFill/>
        </p:spPr>
        <p:txBody>
          <a:bodyPr wrap="square" rtlCol="0">
            <a:spAutoFit/>
          </a:bodyPr>
          <a:lstStyle/>
          <a:p>
            <a:pPr algn="ctr"/>
            <a:r>
              <a:rPr lang="en-GB" sz="3200" dirty="0">
                <a:solidFill>
                  <a:srgbClr val="002060"/>
                </a:solidFill>
                <a:latin typeface="Amasis MT Pro Black" panose="02040A04050005020304" pitchFamily="18" charset="0"/>
              </a:rPr>
              <a:t>(It’s this one)</a:t>
            </a:r>
          </a:p>
        </p:txBody>
      </p:sp>
      <p:pic>
        <p:nvPicPr>
          <p:cNvPr id="1026" name="Picture 2" descr="London, EN Luxury Real Estate - Homes for Sale">
            <a:extLst>
              <a:ext uri="{FF2B5EF4-FFF2-40B4-BE49-F238E27FC236}">
                <a16:creationId xmlns:a16="http://schemas.microsoft.com/office/drawing/2014/main" id="{8930283C-8463-C026-C988-2CA464C05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3621" y="1526555"/>
            <a:ext cx="3529166" cy="23527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10 Best London Houseboats on Airbnb &amp; Other Vacation Rental Sites -  London On My Mind">
            <a:extLst>
              <a:ext uri="{FF2B5EF4-FFF2-40B4-BE49-F238E27FC236}">
                <a16:creationId xmlns:a16="http://schemas.microsoft.com/office/drawing/2014/main" id="{A72B85D4-C9F6-FAC2-57A4-AB1216557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293" y="2065927"/>
            <a:ext cx="3250790" cy="21671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 York, Skyline, new york skyline, skyscraper, triangle shape, tower,  finance, tree, sky, built structure | Pxfuel">
            <a:extLst>
              <a:ext uri="{FF2B5EF4-FFF2-40B4-BE49-F238E27FC236}">
                <a16:creationId xmlns:a16="http://schemas.microsoft.com/office/drawing/2014/main" id="{DE9FA2F8-ED03-2453-AAFF-5B62A9D9D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9073" y="1343022"/>
            <a:ext cx="2168682" cy="28906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67EC1AA-6F26-6A81-947E-7073BA21F5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4011" y="3603197"/>
            <a:ext cx="3022938" cy="28906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B870AE3-D73C-B1AF-734F-9A0BA431ADF9}"/>
              </a:ext>
            </a:extLst>
          </p:cNvPr>
          <p:cNvPicPr>
            <a:picLocks noChangeAspect="1"/>
          </p:cNvPicPr>
          <p:nvPr/>
        </p:nvPicPr>
        <p:blipFill>
          <a:blip r:embed="rId6"/>
          <a:stretch>
            <a:fillRect/>
          </a:stretch>
        </p:blipFill>
        <p:spPr>
          <a:xfrm>
            <a:off x="4981308" y="3812951"/>
            <a:ext cx="4062687" cy="2282780"/>
          </a:xfrm>
          <a:prstGeom prst="rect">
            <a:avLst/>
          </a:prstGeom>
        </p:spPr>
      </p:pic>
      <p:cxnSp>
        <p:nvCxnSpPr>
          <p:cNvPr id="8" name="Straight Arrow Connector 7">
            <a:extLst>
              <a:ext uri="{FF2B5EF4-FFF2-40B4-BE49-F238E27FC236}">
                <a16:creationId xmlns:a16="http://schemas.microsoft.com/office/drawing/2014/main" id="{EB98C81E-3B7F-DF5E-621D-2C30BA9861D8}"/>
              </a:ext>
            </a:extLst>
          </p:cNvPr>
          <p:cNvCxnSpPr>
            <a:cxnSpLocks/>
          </p:cNvCxnSpPr>
          <p:nvPr/>
        </p:nvCxnSpPr>
        <p:spPr>
          <a:xfrm flipV="1">
            <a:off x="2632681" y="4807974"/>
            <a:ext cx="2529254" cy="97226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9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48C69D-6745-E747-A4AF-93DD8B51E9B0}"/>
              </a:ext>
            </a:extLst>
          </p:cNvPr>
          <p:cNvSpPr txBox="1"/>
          <p:nvPr/>
        </p:nvSpPr>
        <p:spPr>
          <a:xfrm>
            <a:off x="521108" y="1652237"/>
            <a:ext cx="11189111" cy="2062103"/>
          </a:xfrm>
          <a:prstGeom prst="rect">
            <a:avLst/>
          </a:prstGeom>
          <a:noFill/>
        </p:spPr>
        <p:txBody>
          <a:bodyPr wrap="square" rtlCol="0">
            <a:spAutoFit/>
          </a:bodyPr>
          <a:lstStyle/>
          <a:p>
            <a:r>
              <a:rPr lang="en-GB" sz="3200" dirty="0">
                <a:solidFill>
                  <a:srgbClr val="002060"/>
                </a:solidFill>
                <a:latin typeface="Mongolian Baiti" panose="03000500000000000000" pitchFamily="66" charset="0"/>
                <a:cs typeface="Mongolian Baiti" panose="03000500000000000000" pitchFamily="66" charset="0"/>
              </a:rPr>
              <a:t>The Viking Age lasted for over 250 years and stretched across most of the known world so, obviously, not everyone’s house looked the same. It was very common, though, for Ancient Norse people to live in a longhouse.</a:t>
            </a:r>
          </a:p>
        </p:txBody>
      </p:sp>
      <p:sp>
        <p:nvSpPr>
          <p:cNvPr id="2" name="TextBox 1">
            <a:extLst>
              <a:ext uri="{FF2B5EF4-FFF2-40B4-BE49-F238E27FC236}">
                <a16:creationId xmlns:a16="http://schemas.microsoft.com/office/drawing/2014/main" id="{27B05645-09D3-E4DC-B9F0-82F842138F24}"/>
              </a:ext>
            </a:extLst>
          </p:cNvPr>
          <p:cNvSpPr txBox="1"/>
          <p:nvPr/>
        </p:nvSpPr>
        <p:spPr>
          <a:xfrm>
            <a:off x="127564" y="383750"/>
            <a:ext cx="8381156" cy="1015663"/>
          </a:xfrm>
          <a:prstGeom prst="rect">
            <a:avLst/>
          </a:prstGeom>
          <a:noFill/>
        </p:spPr>
        <p:txBody>
          <a:bodyPr wrap="square" rtlCol="0">
            <a:spAutoFit/>
          </a:bodyPr>
          <a:lstStyle/>
          <a:p>
            <a:pPr algn="ctr"/>
            <a:r>
              <a:rPr lang="en-GB" sz="6000" dirty="0">
                <a:solidFill>
                  <a:srgbClr val="FF0000"/>
                </a:solidFill>
                <a:latin typeface="Amasis MT Pro Black" panose="02040A04050005020304" pitchFamily="18" charset="0"/>
              </a:rPr>
              <a:t>Viking Longhouse</a:t>
            </a:r>
          </a:p>
        </p:txBody>
      </p:sp>
      <p:pic>
        <p:nvPicPr>
          <p:cNvPr id="3" name="Picture 2">
            <a:extLst>
              <a:ext uri="{FF2B5EF4-FFF2-40B4-BE49-F238E27FC236}">
                <a16:creationId xmlns:a16="http://schemas.microsoft.com/office/drawing/2014/main" id="{A72915C4-4EF8-5077-D645-3CFFCC69B6CA}"/>
              </a:ext>
            </a:extLst>
          </p:cNvPr>
          <p:cNvPicPr>
            <a:picLocks noChangeAspect="1"/>
          </p:cNvPicPr>
          <p:nvPr/>
        </p:nvPicPr>
        <p:blipFill>
          <a:blip r:embed="rId2"/>
          <a:stretch>
            <a:fillRect/>
          </a:stretch>
        </p:blipFill>
        <p:spPr>
          <a:xfrm>
            <a:off x="5651862" y="3288890"/>
            <a:ext cx="6019030" cy="3382028"/>
          </a:xfrm>
          <a:prstGeom prst="rect">
            <a:avLst/>
          </a:prstGeom>
        </p:spPr>
      </p:pic>
      <p:grpSp>
        <p:nvGrpSpPr>
          <p:cNvPr id="11" name="Group 10">
            <a:extLst>
              <a:ext uri="{FF2B5EF4-FFF2-40B4-BE49-F238E27FC236}">
                <a16:creationId xmlns:a16="http://schemas.microsoft.com/office/drawing/2014/main" id="{78D90A1F-7DEA-8B7C-3F7A-4F4BEC8C8F5F}"/>
              </a:ext>
            </a:extLst>
          </p:cNvPr>
          <p:cNvGrpSpPr/>
          <p:nvPr/>
        </p:nvGrpSpPr>
        <p:grpSpPr>
          <a:xfrm>
            <a:off x="348201" y="3868710"/>
            <a:ext cx="4981725" cy="2674105"/>
            <a:chOff x="348201" y="3868710"/>
            <a:chExt cx="4981725" cy="2674105"/>
          </a:xfrm>
        </p:grpSpPr>
        <p:sp>
          <p:nvSpPr>
            <p:cNvPr id="9" name="Oval 8">
              <a:extLst>
                <a:ext uri="{FF2B5EF4-FFF2-40B4-BE49-F238E27FC236}">
                  <a16:creationId xmlns:a16="http://schemas.microsoft.com/office/drawing/2014/main" id="{90779DBB-1BCB-3EB6-21F0-07B9F3A02FB2}"/>
                </a:ext>
              </a:extLst>
            </p:cNvPr>
            <p:cNvSpPr/>
            <p:nvPr/>
          </p:nvSpPr>
          <p:spPr>
            <a:xfrm>
              <a:off x="348201" y="3868710"/>
              <a:ext cx="4981725" cy="26741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4A637568-BB7B-3C06-D347-A738B78C0719}"/>
                </a:ext>
              </a:extLst>
            </p:cNvPr>
            <p:cNvSpPr txBox="1"/>
            <p:nvPr/>
          </p:nvSpPr>
          <p:spPr>
            <a:xfrm>
              <a:off x="663675" y="4013812"/>
              <a:ext cx="4350776" cy="2169825"/>
            </a:xfrm>
            <a:prstGeom prst="rect">
              <a:avLst/>
            </a:prstGeom>
            <a:noFill/>
          </p:spPr>
          <p:txBody>
            <a:bodyPr wrap="square" rtlCol="0">
              <a:spAutoFit/>
            </a:bodyPr>
            <a:lstStyle/>
            <a:p>
              <a:pPr algn="ctr"/>
              <a:r>
                <a:rPr lang="en-GB" sz="4000" b="1" u="sng" dirty="0">
                  <a:solidFill>
                    <a:srgbClr val="FF0000"/>
                  </a:solidFill>
                  <a:latin typeface="Mongolian Baiti" panose="03000500000000000000" pitchFamily="66" charset="0"/>
                  <a:cs typeface="Mongolian Baiti" panose="03000500000000000000" pitchFamily="66" charset="0"/>
                </a:rPr>
                <a:t>Fun Fact!</a:t>
              </a:r>
            </a:p>
            <a:p>
              <a:endParaRPr lang="en-GB" sz="1100" b="1" dirty="0">
                <a:solidFill>
                  <a:srgbClr val="FF0000"/>
                </a:solidFill>
                <a:latin typeface="Mongolian Baiti" panose="03000500000000000000" pitchFamily="66" charset="0"/>
                <a:cs typeface="Mongolian Baiti" panose="03000500000000000000" pitchFamily="66" charset="0"/>
              </a:endParaRPr>
            </a:p>
            <a:p>
              <a:pPr algn="ctr"/>
              <a:r>
                <a:rPr lang="en-GB" sz="2800" b="1" dirty="0">
                  <a:solidFill>
                    <a:srgbClr val="FF0000"/>
                  </a:solidFill>
                  <a:latin typeface="Mongolian Baiti" panose="03000500000000000000" pitchFamily="66" charset="0"/>
                  <a:cs typeface="Mongolian Baiti" panose="03000500000000000000" pitchFamily="66" charset="0"/>
                </a:rPr>
                <a:t>It’s called a longhouse because it’s a house that’s long.</a:t>
              </a:r>
              <a:endParaRPr lang="en-GB" sz="2400" b="1" dirty="0">
                <a:solidFill>
                  <a:srgbClr val="FF0000"/>
                </a:solidFill>
                <a:latin typeface="Mongolian Baiti" panose="03000500000000000000" pitchFamily="66" charset="0"/>
                <a:cs typeface="Mongolian Baiti" panose="03000500000000000000" pitchFamily="66" charset="0"/>
              </a:endParaRPr>
            </a:p>
          </p:txBody>
        </p:sp>
      </p:grpSp>
    </p:spTree>
    <p:extLst>
      <p:ext uri="{BB962C8B-B14F-4D97-AF65-F5344CB8AC3E}">
        <p14:creationId xmlns:p14="http://schemas.microsoft.com/office/powerpoint/2010/main" val="354928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834E83-CCB6-F731-3BA3-DE1038278221}"/>
              </a:ext>
            </a:extLst>
          </p:cNvPr>
          <p:cNvSpPr txBox="1"/>
          <p:nvPr/>
        </p:nvSpPr>
        <p:spPr>
          <a:xfrm>
            <a:off x="6784258" y="1977513"/>
            <a:ext cx="5142271" cy="4093428"/>
          </a:xfrm>
          <a:prstGeom prst="rect">
            <a:avLst/>
          </a:prstGeom>
          <a:noFill/>
        </p:spPr>
        <p:txBody>
          <a:bodyPr wrap="square" rtlCol="0">
            <a:spAutoFit/>
          </a:bodyPr>
          <a:lstStyle/>
          <a:p>
            <a:r>
              <a:rPr lang="en-GB" sz="2600" b="1" dirty="0">
                <a:solidFill>
                  <a:srgbClr val="002060"/>
                </a:solidFill>
                <a:latin typeface="Mongolian Baiti" panose="03000500000000000000" pitchFamily="66" charset="0"/>
                <a:cs typeface="Mongolian Baiti" panose="03000500000000000000" pitchFamily="66" charset="0"/>
              </a:rPr>
              <a:t>Longhouses were made out of materials that were available in the local area and that would protect the people inside from the elements. Most would have been made out of wood, but stone and turf were also known. The roof also varied. Sometimes it was thatched, sometimes made of slate and sometimes, again, wood or turf.</a:t>
            </a:r>
          </a:p>
        </p:txBody>
      </p:sp>
      <p:sp>
        <p:nvSpPr>
          <p:cNvPr id="2" name="TextBox 1">
            <a:extLst>
              <a:ext uri="{FF2B5EF4-FFF2-40B4-BE49-F238E27FC236}">
                <a16:creationId xmlns:a16="http://schemas.microsoft.com/office/drawing/2014/main" id="{991F1ED5-CDA4-4FAE-3B9D-34C652C55E8C}"/>
              </a:ext>
            </a:extLst>
          </p:cNvPr>
          <p:cNvSpPr txBox="1"/>
          <p:nvPr/>
        </p:nvSpPr>
        <p:spPr>
          <a:xfrm>
            <a:off x="127564" y="383750"/>
            <a:ext cx="8381156" cy="1015663"/>
          </a:xfrm>
          <a:prstGeom prst="rect">
            <a:avLst/>
          </a:prstGeom>
          <a:noFill/>
        </p:spPr>
        <p:txBody>
          <a:bodyPr wrap="square" rtlCol="0">
            <a:spAutoFit/>
          </a:bodyPr>
          <a:lstStyle/>
          <a:p>
            <a:pPr algn="ctr"/>
            <a:r>
              <a:rPr lang="en-GB" sz="6000" dirty="0">
                <a:solidFill>
                  <a:srgbClr val="FF0000"/>
                </a:solidFill>
                <a:latin typeface="Amasis MT Pro Black" panose="02040A04050005020304" pitchFamily="18" charset="0"/>
              </a:rPr>
              <a:t>Viking Longhouse</a:t>
            </a:r>
          </a:p>
        </p:txBody>
      </p:sp>
      <p:pic>
        <p:nvPicPr>
          <p:cNvPr id="2050" name="Picture 2">
            <a:extLst>
              <a:ext uri="{FF2B5EF4-FFF2-40B4-BE49-F238E27FC236}">
                <a16:creationId xmlns:a16="http://schemas.microsoft.com/office/drawing/2014/main" id="{3EEF50C3-1991-1717-50D6-434D6BCE9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98" y="1977513"/>
            <a:ext cx="3500284" cy="23420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B3DC3EF-8F79-39F6-F353-C73911E9C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238" y="3087591"/>
            <a:ext cx="3518510" cy="23420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iking longhouse reconstruction | kjbax | Flickr">
            <a:extLst>
              <a:ext uri="{FF2B5EF4-FFF2-40B4-BE49-F238E27FC236}">
                <a16:creationId xmlns:a16="http://schemas.microsoft.com/office/drawing/2014/main" id="{5733D3B5-69C5-0A01-6242-B872AD3656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989" y="4653357"/>
            <a:ext cx="2713702" cy="18208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4A95D00-D617-C4B9-E91F-457926DDCB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6085" y="4827181"/>
            <a:ext cx="2399071" cy="1799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486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834E83-CCB6-F731-3BA3-DE1038278221}"/>
              </a:ext>
            </a:extLst>
          </p:cNvPr>
          <p:cNvSpPr txBox="1"/>
          <p:nvPr/>
        </p:nvSpPr>
        <p:spPr>
          <a:xfrm>
            <a:off x="339213" y="1736229"/>
            <a:ext cx="11513574" cy="1692771"/>
          </a:xfrm>
          <a:prstGeom prst="rect">
            <a:avLst/>
          </a:prstGeom>
          <a:noFill/>
        </p:spPr>
        <p:txBody>
          <a:bodyPr wrap="square" rtlCol="0">
            <a:spAutoFit/>
          </a:bodyPr>
          <a:lstStyle/>
          <a:p>
            <a:r>
              <a:rPr lang="en-GB" sz="2600" b="1" dirty="0">
                <a:solidFill>
                  <a:srgbClr val="002060"/>
                </a:solidFill>
                <a:latin typeface="Mongolian Baiti" panose="03000500000000000000" pitchFamily="66" charset="0"/>
                <a:cs typeface="Mongolian Baiti" panose="03000500000000000000" pitchFamily="66" charset="0"/>
              </a:rPr>
              <a:t>Inside, Norse people lived, slept, cooked, worked and played. An open fire in the middle would have served as an oven, with pots hung over it. A loom would have been common so that the women and girls (mostly) could make clothes. Usually, it would have been one big room, with space sitting and beds made of straw and heather.</a:t>
            </a:r>
          </a:p>
        </p:txBody>
      </p:sp>
      <p:sp>
        <p:nvSpPr>
          <p:cNvPr id="2" name="TextBox 1">
            <a:extLst>
              <a:ext uri="{FF2B5EF4-FFF2-40B4-BE49-F238E27FC236}">
                <a16:creationId xmlns:a16="http://schemas.microsoft.com/office/drawing/2014/main" id="{991F1ED5-CDA4-4FAE-3B9D-34C652C55E8C}"/>
              </a:ext>
            </a:extLst>
          </p:cNvPr>
          <p:cNvSpPr txBox="1"/>
          <p:nvPr/>
        </p:nvSpPr>
        <p:spPr>
          <a:xfrm>
            <a:off x="127564" y="383750"/>
            <a:ext cx="8381156" cy="1015663"/>
          </a:xfrm>
          <a:prstGeom prst="rect">
            <a:avLst/>
          </a:prstGeom>
          <a:noFill/>
        </p:spPr>
        <p:txBody>
          <a:bodyPr wrap="square" rtlCol="0">
            <a:spAutoFit/>
          </a:bodyPr>
          <a:lstStyle/>
          <a:p>
            <a:pPr algn="ctr"/>
            <a:r>
              <a:rPr lang="en-GB" sz="6000" dirty="0">
                <a:solidFill>
                  <a:srgbClr val="FF0000"/>
                </a:solidFill>
                <a:latin typeface="Amasis MT Pro Black" panose="02040A04050005020304" pitchFamily="18" charset="0"/>
              </a:rPr>
              <a:t>Viking Longhouse</a:t>
            </a:r>
          </a:p>
        </p:txBody>
      </p:sp>
      <p:pic>
        <p:nvPicPr>
          <p:cNvPr id="4098" name="Picture 2" descr="Inside | At L'Anse aux Meadows National Historic Site, Canad… | Flickr">
            <a:extLst>
              <a:ext uri="{FF2B5EF4-FFF2-40B4-BE49-F238E27FC236}">
                <a16:creationId xmlns:a16="http://schemas.microsoft.com/office/drawing/2014/main" id="{6FF5F4C4-E7EF-A2D2-B768-93136EDA7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729" y="3529473"/>
            <a:ext cx="5432323" cy="30556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163CA5A-4EDE-4694-96C8-5BFBBD2C03E9}"/>
              </a:ext>
            </a:extLst>
          </p:cNvPr>
          <p:cNvPicPr>
            <a:picLocks noChangeAspect="1"/>
          </p:cNvPicPr>
          <p:nvPr/>
        </p:nvPicPr>
        <p:blipFill>
          <a:blip r:embed="rId3"/>
          <a:stretch>
            <a:fillRect/>
          </a:stretch>
        </p:blipFill>
        <p:spPr>
          <a:xfrm>
            <a:off x="7123471" y="3727654"/>
            <a:ext cx="3810000" cy="2857500"/>
          </a:xfrm>
          <a:prstGeom prst="rect">
            <a:avLst/>
          </a:prstGeom>
        </p:spPr>
      </p:pic>
    </p:spTree>
    <p:extLst>
      <p:ext uri="{BB962C8B-B14F-4D97-AF65-F5344CB8AC3E}">
        <p14:creationId xmlns:p14="http://schemas.microsoft.com/office/powerpoint/2010/main" val="3116933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834E83-CCB6-F731-3BA3-DE1038278221}"/>
              </a:ext>
            </a:extLst>
          </p:cNvPr>
          <p:cNvSpPr txBox="1"/>
          <p:nvPr/>
        </p:nvSpPr>
        <p:spPr>
          <a:xfrm>
            <a:off x="339213" y="1736229"/>
            <a:ext cx="11513574" cy="1692771"/>
          </a:xfrm>
          <a:prstGeom prst="rect">
            <a:avLst/>
          </a:prstGeom>
          <a:noFill/>
        </p:spPr>
        <p:txBody>
          <a:bodyPr wrap="square" rtlCol="0">
            <a:spAutoFit/>
          </a:bodyPr>
          <a:lstStyle/>
          <a:p>
            <a:r>
              <a:rPr lang="en-GB" sz="2600" b="1" dirty="0">
                <a:solidFill>
                  <a:srgbClr val="002060"/>
                </a:solidFill>
                <a:latin typeface="Mongolian Baiti" panose="03000500000000000000" pitchFamily="66" charset="0"/>
                <a:cs typeface="Mongolian Baiti" panose="03000500000000000000" pitchFamily="66" charset="0"/>
              </a:rPr>
              <a:t>If it sounds like it would get a bit crowded with the whole family in one big room, you haven’t seen anything yet! During the winter, Norse people would often bring their animals inside to live with them in the warmth of the house. That could mean living and sleeping with pigs, sheep, chickens, goats and more. Imagine the smell!</a:t>
            </a:r>
          </a:p>
        </p:txBody>
      </p:sp>
      <p:sp>
        <p:nvSpPr>
          <p:cNvPr id="2" name="TextBox 1">
            <a:extLst>
              <a:ext uri="{FF2B5EF4-FFF2-40B4-BE49-F238E27FC236}">
                <a16:creationId xmlns:a16="http://schemas.microsoft.com/office/drawing/2014/main" id="{991F1ED5-CDA4-4FAE-3B9D-34C652C55E8C}"/>
              </a:ext>
            </a:extLst>
          </p:cNvPr>
          <p:cNvSpPr txBox="1"/>
          <p:nvPr/>
        </p:nvSpPr>
        <p:spPr>
          <a:xfrm>
            <a:off x="127563" y="383750"/>
            <a:ext cx="11725223" cy="1015663"/>
          </a:xfrm>
          <a:prstGeom prst="rect">
            <a:avLst/>
          </a:prstGeom>
          <a:noFill/>
        </p:spPr>
        <p:txBody>
          <a:bodyPr wrap="square" rtlCol="0">
            <a:spAutoFit/>
          </a:bodyPr>
          <a:lstStyle/>
          <a:p>
            <a:pPr algn="ctr"/>
            <a:r>
              <a:rPr lang="en-GB" sz="6000" dirty="0">
                <a:solidFill>
                  <a:srgbClr val="FF0000"/>
                </a:solidFill>
                <a:latin typeface="Amasis MT Pro Black" panose="02040A04050005020304" pitchFamily="18" charset="0"/>
              </a:rPr>
              <a:t>Don’t forget your roommates!</a:t>
            </a:r>
          </a:p>
        </p:txBody>
      </p:sp>
      <p:pic>
        <p:nvPicPr>
          <p:cNvPr id="5122" name="Picture 2" descr="goat, animal, livestock, horns, nature, kid, horned, goats, one animal,  mammal | Pxfuel">
            <a:extLst>
              <a:ext uri="{FF2B5EF4-FFF2-40B4-BE49-F238E27FC236}">
                <a16:creationId xmlns:a16="http://schemas.microsoft.com/office/drawing/2014/main" id="{AD5EDCFB-2DFE-3A92-32F7-B7B9F5231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983" y="3773607"/>
            <a:ext cx="4048740" cy="2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108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287</Words>
  <Application>Microsoft Office PowerPoint</Application>
  <PresentationFormat>Widescreen</PresentationFormat>
  <Paragraphs>13</Paragraphs>
  <Slides>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Amasis MT Pro Black</vt:lpstr>
      <vt:lpstr>Arial</vt:lpstr>
      <vt:lpstr>Calibri</vt:lpstr>
      <vt:lpstr>Calibri Light</vt:lpstr>
      <vt:lpstr>Mongolian Baiti</vt:lpstr>
      <vt:lpstr>Norse</vt:lpstr>
      <vt:lpstr>Office Theme</vt:lpstr>
      <vt:lpstr>Where did Ancient Norse People Live?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a Norse Oil Lamp</dc:title>
  <dc:creator>Chris Wright</dc:creator>
  <cp:lastModifiedBy>Chris Wright</cp:lastModifiedBy>
  <cp:revision>4</cp:revision>
  <dcterms:created xsi:type="dcterms:W3CDTF">2022-09-14T19:11:21Z</dcterms:created>
  <dcterms:modified xsi:type="dcterms:W3CDTF">2023-04-13T20:59:50Z</dcterms:modified>
</cp:coreProperties>
</file>