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6E7"/>
    <a:srgbClr val="005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703-E2E6-90D3-0BBE-7CACC8DF8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FBCBA-2112-FED8-E112-E89FA3211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1A6BA-B778-74E9-F56D-CA9014EC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C98F9-B910-03D1-9A97-CE26B169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A9AD-4278-1220-B9CA-D35C9B7C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6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A2F4-5A22-30CB-B29E-08E538CC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C17F8-C5A6-774D-5A5A-64299689B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AEBE4-7F5F-CD92-0EDD-30306CCF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180B-66E9-78B6-FD62-43E5FF79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19118-3F69-FA1B-1915-2C19B107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1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D794F-F77D-CFC4-ADE2-1E7E28E40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E6462-DCED-242E-5953-BC6C7D4FA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C51A-1F83-C81B-2517-B743C428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A18F2-A55B-1EA6-7758-4E4BDF36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5F31-3B6C-7E21-D400-8588B322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1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8388-D91C-DF6D-49F1-DDD0368D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FA8C-81C8-EC37-6BDF-D5A49273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7BC2-D61F-72CD-C0AD-BCBCB1E8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FA94-6F65-3AFF-7B0A-B231F9B1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C6188-06FA-6C11-B8A1-5C1A213F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FC9B-0444-CA64-0E45-C65C6D6C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ECBFB-B804-9AFA-CC8C-76DE0125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0544-5B0A-D5C5-00E7-0F560F65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3BA5-0C8F-1C41-2606-3DA2B897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7E964-C88A-F10B-9182-05CB9CDE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BDF5-CD23-641E-67CE-1C9A35AA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6F63-7C44-B5A4-FCC4-D2886789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09A36-F4B5-3EB8-8574-7A899662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10712-562D-79EB-7D2B-454ADD0B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42625-A08B-35C0-ADF1-633A97F1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52D5E-7EC2-5080-E902-AA8E7250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71FD-E136-6433-A411-B5C69FFB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6E01-0B19-EAC7-2553-7DF1902DE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FBFD9-E6C0-2014-5153-1974C6547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9DF55-43AE-C945-2264-E0EAD7FC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F0DFC-77A8-B530-E9CB-B161B793F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8C561-36AD-4F09-B341-962459F9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132F7-D58A-DFC4-37E8-BD17AB1D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C4C84-BD8D-9D18-A2AB-12F703D7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6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A323-B444-C21B-BFF7-24DE1E16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FD5C5-8E3D-E639-E023-ABEFC2F9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46591-DF03-CAE8-35EF-17DA4609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5F057-DCAE-48C6-909E-F9CE633B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0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CAA9F-448A-E6D4-8D14-D8F5FAC6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0F675-A5B0-68A3-2D3A-495109E9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1F435-FA7A-EA7A-9436-E8396B3C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5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8B72-D044-B5F4-12D9-625FCAC8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B6C2-3171-71E4-2CD2-F45E279D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5796E-95F7-B4EC-C995-E0D9CCD50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950E9-C9DD-C166-59B1-7E250B80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19A1A-2A22-33B5-727D-930F39A3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765F8-07AC-B378-0250-568247A5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A80B-3D72-6618-5FB9-3B1C717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65DEB-BD13-ED09-A5A0-EEA267C7C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63630-8229-324F-55F2-627962357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6E251-7218-408A-43E6-6D5D194D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8FBEA-7318-50C7-9F19-C4E0064A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BAE04-BD31-921E-281B-B0640B3E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46C6F-8EB4-188D-8D6C-E502DC6D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6EF0-1E48-5412-D557-18FF25A15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AB99C-EC38-F80C-7ADF-E152ACF27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9B93-8C76-43EC-9291-6351F250366A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70E8-737A-6C39-3493-907248D87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B390-D8D9-E000-0FD9-3356809FD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BB684-1D76-27E3-D481-50ACD1CA5769}"/>
              </a:ext>
            </a:extLst>
          </p:cNvPr>
          <p:cNvSpPr/>
          <p:nvPr/>
        </p:nvSpPr>
        <p:spPr>
          <a:xfrm>
            <a:off x="372384" y="415864"/>
            <a:ext cx="88220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Were the Vikings?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21ADD-8A9A-B8D8-1FDB-56B3882314BE}"/>
              </a:ext>
            </a:extLst>
          </p:cNvPr>
          <p:cNvSpPr/>
          <p:nvPr/>
        </p:nvSpPr>
        <p:spPr>
          <a:xfrm>
            <a:off x="372384" y="1813375"/>
            <a:ext cx="10365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We’ve all heard of the Vikings. Fierce raiders…big shields…axes…longboats etc. etc. 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891DF-0D4F-9372-D48A-6DB7D03C7E1C}"/>
              </a:ext>
            </a:extLst>
          </p:cNvPr>
          <p:cNvSpPr txBox="1"/>
          <p:nvPr/>
        </p:nvSpPr>
        <p:spPr>
          <a:xfrm>
            <a:off x="469454" y="3092415"/>
            <a:ext cx="5790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where exactly to they fit in the puzzle?</a:t>
            </a:r>
            <a:endParaRPr lang="en-US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Vikings: Myth, History &amp; Archaeology – Morristown &amp; Morris Township Library">
            <a:extLst>
              <a:ext uri="{FF2B5EF4-FFF2-40B4-BE49-F238E27FC236}">
                <a16:creationId xmlns:a16="http://schemas.microsoft.com/office/drawing/2014/main" id="{CD22672F-EE47-17B6-F0D7-F26203A6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87" y="2617917"/>
            <a:ext cx="3986059" cy="26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C6C4FD-7980-3544-547E-C628AD6C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5" b="96519" l="10000" r="93824">
                        <a14:foregroundMark x1="40588" y1="92722" x2="36471" y2="92722"/>
                        <a14:foregroundMark x1="79118" y1="25949" x2="70294" y2="8228"/>
                        <a14:foregroundMark x1="59706" y1="9810" x2="72941" y2="7595"/>
                        <a14:foregroundMark x1="72941" y1="7595" x2="85294" y2="11392"/>
                        <a14:foregroundMark x1="85294" y1="11392" x2="90588" y2="21203"/>
                        <a14:foregroundMark x1="90588" y1="21203" x2="91471" y2="29430"/>
                        <a14:foregroundMark x1="93824" y1="56646" x2="93824" y2="52215"/>
                        <a14:foregroundMark x1="91765" y1="6013" x2="82353" y2="5380"/>
                        <a14:foregroundMark x1="71765" y1="3165" x2="56765" y2="3165"/>
                        <a14:foregroundMark x1="75588" y1="18987" x2="81471" y2="20253"/>
                        <a14:foregroundMark x1="82059" y1="23734" x2="67059" y2="18038"/>
                        <a14:foregroundMark x1="67059" y1="18038" x2="55000" y2="17089"/>
                        <a14:foregroundMark x1="56765" y1="31646" x2="55000" y2="30380"/>
                        <a14:foregroundMark x1="38824" y1="96203" x2="36176" y2="96519"/>
                        <a14:foregroundMark x1="30294" y1="44937" x2="28824" y2="436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0656" y="2914412"/>
            <a:ext cx="3405831" cy="31654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5C6D72-9822-52CE-D0BC-6ED3423DBB3A}"/>
              </a:ext>
            </a:extLst>
          </p:cNvPr>
          <p:cNvSpPr txBox="1"/>
          <p:nvPr/>
        </p:nvSpPr>
        <p:spPr>
          <a:xfrm>
            <a:off x="414798" y="4628959"/>
            <a:ext cx="579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Before this guy?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180BC-7DB2-F919-370D-D33448D3A29A}"/>
              </a:ext>
            </a:extLst>
          </p:cNvPr>
          <p:cNvSpPr txBox="1"/>
          <p:nvPr/>
        </p:nvSpPr>
        <p:spPr>
          <a:xfrm>
            <a:off x="5787330" y="5966110"/>
            <a:ext cx="2357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 him?</a:t>
            </a:r>
            <a:endParaRPr lang="en-US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Soldier Roman Centurion - Free image on Pixabay">
            <a:extLst>
              <a:ext uri="{FF2B5EF4-FFF2-40B4-BE49-F238E27FC236}">
                <a16:creationId xmlns:a16="http://schemas.microsoft.com/office/drawing/2014/main" id="{0E0CD139-4FC6-983F-A6E5-2E8FCF46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35" y="2914412"/>
            <a:ext cx="2573543" cy="38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araoh Priest Egypt - Free image on Pixabay">
            <a:extLst>
              <a:ext uri="{FF2B5EF4-FFF2-40B4-BE49-F238E27FC236}">
                <a16:creationId xmlns:a16="http://schemas.microsoft.com/office/drawing/2014/main" id="{2F6AE0B2-95D3-72DF-C025-8B5F36AF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88" y="2851670"/>
            <a:ext cx="2665933" cy="35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A9F670-4BA8-0931-614D-A1C712B2CD7D}"/>
              </a:ext>
            </a:extLst>
          </p:cNvPr>
          <p:cNvSpPr/>
          <p:nvPr/>
        </p:nvSpPr>
        <p:spPr>
          <a:xfrm>
            <a:off x="609532" y="888902"/>
            <a:ext cx="1079408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put the vikings into context!</a:t>
            </a:r>
          </a:p>
        </p:txBody>
      </p:sp>
    </p:spTree>
    <p:extLst>
      <p:ext uri="{BB962C8B-B14F-4D97-AF65-F5344CB8AC3E}">
        <p14:creationId xmlns:p14="http://schemas.microsoft.com/office/powerpoint/2010/main" val="1634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5D62-DBC4-22DE-CDE1-18367A73D848}"/>
              </a:ext>
            </a:extLst>
          </p:cNvPr>
          <p:cNvCxnSpPr/>
          <p:nvPr/>
        </p:nvCxnSpPr>
        <p:spPr>
          <a:xfrm>
            <a:off x="383458" y="3429000"/>
            <a:ext cx="115922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5FD4E2-BC82-1C8E-DB80-02FF4B14513A}"/>
              </a:ext>
            </a:extLst>
          </p:cNvPr>
          <p:cNvCxnSpPr>
            <a:cxnSpLocks/>
          </p:cNvCxnSpPr>
          <p:nvPr/>
        </p:nvCxnSpPr>
        <p:spPr>
          <a:xfrm flipV="1">
            <a:off x="648929" y="3079750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araoh Priest Egypt - Free image on Pixabay">
            <a:extLst>
              <a:ext uri="{FF2B5EF4-FFF2-40B4-BE49-F238E27FC236}">
                <a16:creationId xmlns:a16="http://schemas.microsoft.com/office/drawing/2014/main" id="{00788AA9-B009-7CA3-928C-0734C10BC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0" y="1453554"/>
            <a:ext cx="1139598" cy="15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cient Greek Public Domain Images | Free Photos, PNG Stickers, Wallpapers  &amp; Backgrounds - rawpixel">
            <a:extLst>
              <a:ext uri="{FF2B5EF4-FFF2-40B4-BE49-F238E27FC236}">
                <a16:creationId xmlns:a16="http://schemas.microsoft.com/office/drawing/2014/main" id="{0569137E-1F9D-F5F3-76B1-2D390B87C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3"/>
          <a:stretch/>
        </p:blipFill>
        <p:spPr bwMode="auto">
          <a:xfrm>
            <a:off x="1605052" y="1820224"/>
            <a:ext cx="1721804" cy="12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ldier Roman Centurion - Free image on Pixabay">
            <a:extLst>
              <a:ext uri="{FF2B5EF4-FFF2-40B4-BE49-F238E27FC236}">
                <a16:creationId xmlns:a16="http://schemas.microsoft.com/office/drawing/2014/main" id="{EBB53FF1-7D3A-E744-FB62-AB81D18C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54" y="3906839"/>
            <a:ext cx="1326711" cy="19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ttle of Hastings - Wikipedia">
            <a:extLst>
              <a:ext uri="{FF2B5EF4-FFF2-40B4-BE49-F238E27FC236}">
                <a16:creationId xmlns:a16="http://schemas.microsoft.com/office/drawing/2014/main" id="{1D0CAFB6-E8B5-BFD0-CF17-C80E87CA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10" y="4093681"/>
            <a:ext cx="1689085" cy="1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Great Fire of London, with Ludgate and Old St. Paul's - Google Art  Project - PICRYL - Public Domain Media Search Engine Public Domain Search">
            <a:extLst>
              <a:ext uri="{FF2B5EF4-FFF2-40B4-BE49-F238E27FC236}">
                <a16:creationId xmlns:a16="http://schemas.microsoft.com/office/drawing/2014/main" id="{606ECA03-25F9-696D-F2E9-6C167372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82" y="1299511"/>
            <a:ext cx="1263439" cy="15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3DDF74-EE25-7B54-4483-1AF6884078EA}"/>
              </a:ext>
            </a:extLst>
          </p:cNvPr>
          <p:cNvCxnSpPr>
            <a:cxnSpLocks/>
          </p:cNvCxnSpPr>
          <p:nvPr/>
        </p:nvCxnSpPr>
        <p:spPr>
          <a:xfrm flipV="1">
            <a:off x="1149672" y="3429000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F19C96-F71F-5781-E43B-1BF36E59FAD7}"/>
              </a:ext>
            </a:extLst>
          </p:cNvPr>
          <p:cNvCxnSpPr>
            <a:cxnSpLocks/>
          </p:cNvCxnSpPr>
          <p:nvPr/>
        </p:nvCxnSpPr>
        <p:spPr>
          <a:xfrm flipV="1">
            <a:off x="2354357" y="310382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51B88-0223-C660-3D67-6E01FD64B7FB}"/>
              </a:ext>
            </a:extLst>
          </p:cNvPr>
          <p:cNvCxnSpPr>
            <a:cxnSpLocks/>
          </p:cNvCxnSpPr>
          <p:nvPr/>
        </p:nvCxnSpPr>
        <p:spPr>
          <a:xfrm flipV="1">
            <a:off x="3146867" y="345307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18EC7D-E5D8-1F68-F5B9-087CE9A3122F}"/>
              </a:ext>
            </a:extLst>
          </p:cNvPr>
          <p:cNvCxnSpPr>
            <a:cxnSpLocks/>
          </p:cNvCxnSpPr>
          <p:nvPr/>
        </p:nvCxnSpPr>
        <p:spPr>
          <a:xfrm flipV="1">
            <a:off x="4043260" y="3090182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4C9AE1-6F10-B247-2194-A823EFC709A5}"/>
              </a:ext>
            </a:extLst>
          </p:cNvPr>
          <p:cNvCxnSpPr>
            <a:cxnSpLocks/>
          </p:cNvCxnSpPr>
          <p:nvPr/>
        </p:nvCxnSpPr>
        <p:spPr>
          <a:xfrm flipV="1">
            <a:off x="4778243" y="3439432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F2F682-EDD1-7865-BC7F-0C9B976D6AF7}"/>
              </a:ext>
            </a:extLst>
          </p:cNvPr>
          <p:cNvCxnSpPr>
            <a:cxnSpLocks/>
          </p:cNvCxnSpPr>
          <p:nvPr/>
        </p:nvCxnSpPr>
        <p:spPr>
          <a:xfrm flipV="1">
            <a:off x="5732345" y="310382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C3DDF3-EF04-FDA2-7C4E-1DB976BF9B84}"/>
              </a:ext>
            </a:extLst>
          </p:cNvPr>
          <p:cNvCxnSpPr>
            <a:cxnSpLocks/>
          </p:cNvCxnSpPr>
          <p:nvPr/>
        </p:nvCxnSpPr>
        <p:spPr>
          <a:xfrm flipV="1">
            <a:off x="6648209" y="3439432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Skirmish | War of the Roses reenactment at Avoncroft Museum | Ian Turk |  Flickr">
            <a:extLst>
              <a:ext uri="{FF2B5EF4-FFF2-40B4-BE49-F238E27FC236}">
                <a16:creationId xmlns:a16="http://schemas.microsoft.com/office/drawing/2014/main" id="{EC11E49F-E7ED-4188-1AAC-1419B377E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4"/>
          <a:stretch/>
        </p:blipFill>
        <p:spPr bwMode="auto">
          <a:xfrm>
            <a:off x="5982940" y="4105988"/>
            <a:ext cx="1411539" cy="14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C92708-F9BB-2649-DF63-7D9AC9E04DB3}"/>
              </a:ext>
            </a:extLst>
          </p:cNvPr>
          <p:cNvCxnSpPr>
            <a:cxnSpLocks/>
          </p:cNvCxnSpPr>
          <p:nvPr/>
        </p:nvCxnSpPr>
        <p:spPr>
          <a:xfrm flipV="1">
            <a:off x="7568650" y="310382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30DE5D-662C-5E15-DEFA-EB0BA34BD3DF}"/>
              </a:ext>
            </a:extLst>
          </p:cNvPr>
          <p:cNvCxnSpPr>
            <a:cxnSpLocks/>
          </p:cNvCxnSpPr>
          <p:nvPr/>
        </p:nvCxnSpPr>
        <p:spPr>
          <a:xfrm flipV="1">
            <a:off x="8417737" y="345307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17C131-2C2F-A06A-733F-3D8426C89FD4}"/>
              </a:ext>
            </a:extLst>
          </p:cNvPr>
          <p:cNvCxnSpPr>
            <a:cxnSpLocks/>
          </p:cNvCxnSpPr>
          <p:nvPr/>
        </p:nvCxnSpPr>
        <p:spPr>
          <a:xfrm flipV="1">
            <a:off x="9310366" y="3079750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A2379D-42E1-5ACE-6828-5DFBF633899B}"/>
              </a:ext>
            </a:extLst>
          </p:cNvPr>
          <p:cNvCxnSpPr>
            <a:cxnSpLocks/>
          </p:cNvCxnSpPr>
          <p:nvPr/>
        </p:nvCxnSpPr>
        <p:spPr>
          <a:xfrm flipV="1">
            <a:off x="10304595" y="3439432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84A940-AB6C-89CB-142B-991CFE738B22}"/>
              </a:ext>
            </a:extLst>
          </p:cNvPr>
          <p:cNvCxnSpPr>
            <a:cxnSpLocks/>
          </p:cNvCxnSpPr>
          <p:nvPr/>
        </p:nvCxnSpPr>
        <p:spPr>
          <a:xfrm flipV="1">
            <a:off x="11349623" y="310382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Picture 20">
            <a:extLst>
              <a:ext uri="{FF2B5EF4-FFF2-40B4-BE49-F238E27FC236}">
                <a16:creationId xmlns:a16="http://schemas.microsoft.com/office/drawing/2014/main" id="{592D556C-65A4-F1EF-653C-8D3E2ED5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97" y="1452502"/>
            <a:ext cx="1736592" cy="12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Plain Black Question Mark transparent PNG - StickPNG">
            <a:extLst>
              <a:ext uri="{FF2B5EF4-FFF2-40B4-BE49-F238E27FC236}">
                <a16:creationId xmlns:a16="http://schemas.microsoft.com/office/drawing/2014/main" id="{905B6BEB-80C4-32F9-8C9F-8C9683991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69" y="2037690"/>
            <a:ext cx="903552" cy="9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ree Red Cross Mark on Transparent Background 17178056 PNG with Transparent  Background">
            <a:extLst>
              <a:ext uri="{FF2B5EF4-FFF2-40B4-BE49-F238E27FC236}">
                <a16:creationId xmlns:a16="http://schemas.microsoft.com/office/drawing/2014/main" id="{93229E28-6771-5BC6-1453-0B460555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09" y="1945966"/>
            <a:ext cx="1100590" cy="11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lain Black Question Mark transparent PNG - StickPNG">
            <a:extLst>
              <a:ext uri="{FF2B5EF4-FFF2-40B4-BE49-F238E27FC236}">
                <a16:creationId xmlns:a16="http://schemas.microsoft.com/office/drawing/2014/main" id="{E621CDDD-6F2C-AD3F-2907-88921D72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5" y="3931021"/>
            <a:ext cx="819073" cy="8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ree Red Cross Mark on Transparent Background 17178056 PNG with Transparent  Background">
            <a:extLst>
              <a:ext uri="{FF2B5EF4-FFF2-40B4-BE49-F238E27FC236}">
                <a16:creationId xmlns:a16="http://schemas.microsoft.com/office/drawing/2014/main" id="{3798C798-D806-01B5-B1FC-80DEE9AD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6" y="3884982"/>
            <a:ext cx="1100590" cy="11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Plain Black Question Mark transparent PNG - StickPNG">
            <a:extLst>
              <a:ext uri="{FF2B5EF4-FFF2-40B4-BE49-F238E27FC236}">
                <a16:creationId xmlns:a16="http://schemas.microsoft.com/office/drawing/2014/main" id="{A72ADF79-E8F8-2224-DF77-8ED5B76D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74" y="2024755"/>
            <a:ext cx="903552" cy="9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ree Red Cross Mark on Transparent Background 17178056 PNG with Transparent  Background">
            <a:extLst>
              <a:ext uri="{FF2B5EF4-FFF2-40B4-BE49-F238E27FC236}">
                <a16:creationId xmlns:a16="http://schemas.microsoft.com/office/drawing/2014/main" id="{D164CADE-6305-98D1-74CF-9F425E4B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55" y="1969614"/>
            <a:ext cx="1100590" cy="11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4" descr="Plain Black Question Mark transparent PNG - StickPNG">
            <a:extLst>
              <a:ext uri="{FF2B5EF4-FFF2-40B4-BE49-F238E27FC236}">
                <a16:creationId xmlns:a16="http://schemas.microsoft.com/office/drawing/2014/main" id="{E541F7DF-0A16-A898-2100-0D41433E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819" y="4027478"/>
            <a:ext cx="903552" cy="9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Free Red Cross Mark on Transparent Background 17178056 PNG with Transparent  Background">
            <a:extLst>
              <a:ext uri="{FF2B5EF4-FFF2-40B4-BE49-F238E27FC236}">
                <a16:creationId xmlns:a16="http://schemas.microsoft.com/office/drawing/2014/main" id="{B7A0F44B-91FB-0057-E8DC-44FCC611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46" y="3893438"/>
            <a:ext cx="1100590" cy="11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4" descr="Plain Black Question Mark transparent PNG - StickPNG">
            <a:extLst>
              <a:ext uri="{FF2B5EF4-FFF2-40B4-BE49-F238E27FC236}">
                <a16:creationId xmlns:a16="http://schemas.microsoft.com/office/drawing/2014/main" id="{E78BBACA-445F-070F-70B6-98C9417E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00" y="2024755"/>
            <a:ext cx="903552" cy="9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Viking's boat image | Free SVG">
            <a:extLst>
              <a:ext uri="{FF2B5EF4-FFF2-40B4-BE49-F238E27FC236}">
                <a16:creationId xmlns:a16="http://schemas.microsoft.com/office/drawing/2014/main" id="{4EA97266-1E56-8C6B-B5B5-7348BD62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64" y="1373230"/>
            <a:ext cx="1841695" cy="18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2052">
            <a:extLst>
              <a:ext uri="{FF2B5EF4-FFF2-40B4-BE49-F238E27FC236}">
                <a16:creationId xmlns:a16="http://schemas.microsoft.com/office/drawing/2014/main" id="{E578C8CD-2F0D-E216-58E9-543FBD4DB2AF}"/>
              </a:ext>
            </a:extLst>
          </p:cNvPr>
          <p:cNvSpPr/>
          <p:nvPr/>
        </p:nvSpPr>
        <p:spPr>
          <a:xfrm>
            <a:off x="8854734" y="5693020"/>
            <a:ext cx="30301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Correct!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F8C3A2A-B7F4-42C5-82CC-7BE572185DBD}"/>
              </a:ext>
            </a:extLst>
          </p:cNvPr>
          <p:cNvSpPr/>
          <p:nvPr/>
        </p:nvSpPr>
        <p:spPr>
          <a:xfrm>
            <a:off x="63981" y="22331"/>
            <a:ext cx="104331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question mark that you think shows</a:t>
            </a:r>
          </a:p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correct place for the Vikings on the timeline.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DF1007F9-DA6E-12D1-1124-4958EFE55D3E}"/>
              </a:ext>
            </a:extLst>
          </p:cNvPr>
          <p:cNvSpPr txBox="1"/>
          <p:nvPr/>
        </p:nvSpPr>
        <p:spPr>
          <a:xfrm>
            <a:off x="-133293" y="2720368"/>
            <a:ext cx="16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Ancient Egypt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D3CB8D3B-3D75-C389-3766-4EBA7CCCD756}"/>
              </a:ext>
            </a:extLst>
          </p:cNvPr>
          <p:cNvSpPr txBox="1"/>
          <p:nvPr/>
        </p:nvSpPr>
        <p:spPr>
          <a:xfrm>
            <a:off x="1646262" y="2695906"/>
            <a:ext cx="168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Ancient Greece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3D6D6EDF-6BBD-F1E1-1B1F-2FE218E4799D}"/>
              </a:ext>
            </a:extLst>
          </p:cNvPr>
          <p:cNvSpPr txBox="1"/>
          <p:nvPr/>
        </p:nvSpPr>
        <p:spPr>
          <a:xfrm>
            <a:off x="2490805" y="5889869"/>
            <a:ext cx="1326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Romans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A16568CC-6564-5845-9C5B-E36651689001}"/>
              </a:ext>
            </a:extLst>
          </p:cNvPr>
          <p:cNvSpPr txBox="1"/>
          <p:nvPr/>
        </p:nvSpPr>
        <p:spPr>
          <a:xfrm>
            <a:off x="4052943" y="5584057"/>
            <a:ext cx="168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Battle of  Hastings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40E1AB25-8E88-B3F3-EFE3-26E6B4EB505F}"/>
              </a:ext>
            </a:extLst>
          </p:cNvPr>
          <p:cNvSpPr txBox="1"/>
          <p:nvPr/>
        </p:nvSpPr>
        <p:spPr>
          <a:xfrm>
            <a:off x="5879565" y="5600687"/>
            <a:ext cx="168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Wars of the Roses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A2326105-663B-0B39-E143-E4527573C2F7}"/>
              </a:ext>
            </a:extLst>
          </p:cNvPr>
          <p:cNvSpPr txBox="1"/>
          <p:nvPr/>
        </p:nvSpPr>
        <p:spPr>
          <a:xfrm>
            <a:off x="7635540" y="5739186"/>
            <a:ext cx="1689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Tudors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D92E2705-8974-D782-8549-2CAF195ED9A7}"/>
              </a:ext>
            </a:extLst>
          </p:cNvPr>
          <p:cNvSpPr txBox="1"/>
          <p:nvPr/>
        </p:nvSpPr>
        <p:spPr>
          <a:xfrm>
            <a:off x="8515021" y="2433173"/>
            <a:ext cx="168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Great Fire of London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8037AA72-074E-7689-5D3D-8EA3AFBEFDCD}"/>
              </a:ext>
            </a:extLst>
          </p:cNvPr>
          <p:cNvSpPr txBox="1"/>
          <p:nvPr/>
        </p:nvSpPr>
        <p:spPr>
          <a:xfrm>
            <a:off x="10417304" y="2426005"/>
            <a:ext cx="1689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World War 1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78" name="Picture 30" descr="King henry viii 1080P, 2K, 4K, 5K HD wallpapers free download | Wallpaper  Flare">
            <a:extLst>
              <a:ext uri="{FF2B5EF4-FFF2-40B4-BE49-F238E27FC236}">
                <a16:creationId xmlns:a16="http://schemas.microsoft.com/office/drawing/2014/main" id="{1F6A8FB1-9960-55FA-405D-12ACFAFC1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6633"/>
          <a:stretch/>
        </p:blipFill>
        <p:spPr bwMode="auto">
          <a:xfrm>
            <a:off x="7854387" y="3966369"/>
            <a:ext cx="1183396" cy="17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5D62-DBC4-22DE-CDE1-18367A73D848}"/>
              </a:ext>
            </a:extLst>
          </p:cNvPr>
          <p:cNvCxnSpPr/>
          <p:nvPr/>
        </p:nvCxnSpPr>
        <p:spPr>
          <a:xfrm>
            <a:off x="383458" y="3429000"/>
            <a:ext cx="115922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5FD4E2-BC82-1C8E-DB80-02FF4B14513A}"/>
              </a:ext>
            </a:extLst>
          </p:cNvPr>
          <p:cNvCxnSpPr>
            <a:cxnSpLocks/>
          </p:cNvCxnSpPr>
          <p:nvPr/>
        </p:nvCxnSpPr>
        <p:spPr>
          <a:xfrm flipV="1">
            <a:off x="648929" y="3079750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araoh Priest Egypt - Free image on Pixabay">
            <a:extLst>
              <a:ext uri="{FF2B5EF4-FFF2-40B4-BE49-F238E27FC236}">
                <a16:creationId xmlns:a16="http://schemas.microsoft.com/office/drawing/2014/main" id="{00788AA9-B009-7CA3-928C-0734C10BC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8" y="1102279"/>
            <a:ext cx="1326707" cy="17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cient Greek Public Domain Images | Free Photos, PNG Stickers, Wallpapers  &amp; Backgrounds - rawpixel">
            <a:extLst>
              <a:ext uri="{FF2B5EF4-FFF2-40B4-BE49-F238E27FC236}">
                <a16:creationId xmlns:a16="http://schemas.microsoft.com/office/drawing/2014/main" id="{0569137E-1F9D-F5F3-76B1-2D390B87C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3"/>
          <a:stretch/>
        </p:blipFill>
        <p:spPr bwMode="auto">
          <a:xfrm>
            <a:off x="690804" y="4143831"/>
            <a:ext cx="1805554" cy="13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ldier Roman Centurion - Free image on Pixabay">
            <a:extLst>
              <a:ext uri="{FF2B5EF4-FFF2-40B4-BE49-F238E27FC236}">
                <a16:creationId xmlns:a16="http://schemas.microsoft.com/office/drawing/2014/main" id="{EBB53FF1-7D3A-E744-FB62-AB81D18C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08" y="959433"/>
            <a:ext cx="1326711" cy="19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ttle of Hastings - Wikipedia">
            <a:extLst>
              <a:ext uri="{FF2B5EF4-FFF2-40B4-BE49-F238E27FC236}">
                <a16:creationId xmlns:a16="http://schemas.microsoft.com/office/drawing/2014/main" id="{1D0CAFB6-E8B5-BFD0-CF17-C80E87CA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59" y="1406414"/>
            <a:ext cx="1689085" cy="1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Great Fire of London, with Ludgate and Old St. Paul's - Google Art  Project - PICRYL - Public Domain Media Search Engine Public Domain Search">
            <a:extLst>
              <a:ext uri="{FF2B5EF4-FFF2-40B4-BE49-F238E27FC236}">
                <a16:creationId xmlns:a16="http://schemas.microsoft.com/office/drawing/2014/main" id="{606ECA03-25F9-696D-F2E9-6C167372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86" y="4027475"/>
            <a:ext cx="1361467" cy="16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3DDF74-EE25-7B54-4483-1AF6884078EA}"/>
              </a:ext>
            </a:extLst>
          </p:cNvPr>
          <p:cNvCxnSpPr>
            <a:cxnSpLocks/>
          </p:cNvCxnSpPr>
          <p:nvPr/>
        </p:nvCxnSpPr>
        <p:spPr>
          <a:xfrm flipV="1">
            <a:off x="1593581" y="345307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F19C96-F71F-5781-E43B-1BF36E59FAD7}"/>
              </a:ext>
            </a:extLst>
          </p:cNvPr>
          <p:cNvCxnSpPr>
            <a:cxnSpLocks/>
          </p:cNvCxnSpPr>
          <p:nvPr/>
        </p:nvCxnSpPr>
        <p:spPr>
          <a:xfrm flipV="1">
            <a:off x="2818363" y="3079750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18EC7D-E5D8-1F68-F5B9-087CE9A3122F}"/>
              </a:ext>
            </a:extLst>
          </p:cNvPr>
          <p:cNvCxnSpPr>
            <a:cxnSpLocks/>
          </p:cNvCxnSpPr>
          <p:nvPr/>
        </p:nvCxnSpPr>
        <p:spPr>
          <a:xfrm flipV="1">
            <a:off x="4042013" y="3429000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4C9AE1-6F10-B247-2194-A823EFC709A5}"/>
              </a:ext>
            </a:extLst>
          </p:cNvPr>
          <p:cNvCxnSpPr>
            <a:cxnSpLocks/>
          </p:cNvCxnSpPr>
          <p:nvPr/>
        </p:nvCxnSpPr>
        <p:spPr>
          <a:xfrm flipV="1">
            <a:off x="5126586" y="310382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C3DDF3-EF04-FDA2-7C4E-1DB976BF9B84}"/>
              </a:ext>
            </a:extLst>
          </p:cNvPr>
          <p:cNvCxnSpPr>
            <a:cxnSpLocks/>
          </p:cNvCxnSpPr>
          <p:nvPr/>
        </p:nvCxnSpPr>
        <p:spPr>
          <a:xfrm flipV="1">
            <a:off x="6648209" y="3439432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Skirmish | War of the Roses reenactment at Avoncroft Museum | Ian Turk |  Flickr">
            <a:extLst>
              <a:ext uri="{FF2B5EF4-FFF2-40B4-BE49-F238E27FC236}">
                <a16:creationId xmlns:a16="http://schemas.microsoft.com/office/drawing/2014/main" id="{EC11E49F-E7ED-4188-1AAC-1419B377E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4"/>
          <a:stretch/>
        </p:blipFill>
        <p:spPr bwMode="auto">
          <a:xfrm>
            <a:off x="5846570" y="4105989"/>
            <a:ext cx="1603277" cy="164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C92708-F9BB-2649-DF63-7D9AC9E04DB3}"/>
              </a:ext>
            </a:extLst>
          </p:cNvPr>
          <p:cNvCxnSpPr>
            <a:cxnSpLocks/>
          </p:cNvCxnSpPr>
          <p:nvPr/>
        </p:nvCxnSpPr>
        <p:spPr>
          <a:xfrm flipV="1">
            <a:off x="8028097" y="310382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17C131-2C2F-A06A-733F-3D8426C89FD4}"/>
              </a:ext>
            </a:extLst>
          </p:cNvPr>
          <p:cNvCxnSpPr>
            <a:cxnSpLocks/>
          </p:cNvCxnSpPr>
          <p:nvPr/>
        </p:nvCxnSpPr>
        <p:spPr>
          <a:xfrm flipV="1">
            <a:off x="9522881" y="3429000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84A940-AB6C-89CB-142B-991CFE738B22}"/>
              </a:ext>
            </a:extLst>
          </p:cNvPr>
          <p:cNvCxnSpPr>
            <a:cxnSpLocks/>
          </p:cNvCxnSpPr>
          <p:nvPr/>
        </p:nvCxnSpPr>
        <p:spPr>
          <a:xfrm flipV="1">
            <a:off x="11102880" y="3103828"/>
            <a:ext cx="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Picture 20">
            <a:extLst>
              <a:ext uri="{FF2B5EF4-FFF2-40B4-BE49-F238E27FC236}">
                <a16:creationId xmlns:a16="http://schemas.microsoft.com/office/drawing/2014/main" id="{592D556C-65A4-F1EF-653C-8D3E2ED5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098" y="1560438"/>
            <a:ext cx="1736592" cy="12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Viking's boat image | Free SVG">
            <a:extLst>
              <a:ext uri="{FF2B5EF4-FFF2-40B4-BE49-F238E27FC236}">
                <a16:creationId xmlns:a16="http://schemas.microsoft.com/office/drawing/2014/main" id="{4EA97266-1E56-8C6B-B5B5-7348BD62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65" y="3986779"/>
            <a:ext cx="1841695" cy="18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1B893-70D1-27A9-ADE5-6B32046575D6}"/>
              </a:ext>
            </a:extLst>
          </p:cNvPr>
          <p:cNvSpPr txBox="1"/>
          <p:nvPr/>
        </p:nvSpPr>
        <p:spPr>
          <a:xfrm>
            <a:off x="3210753" y="5863032"/>
            <a:ext cx="1662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793</a:t>
            </a:r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-1066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230A7-B660-5211-4ECD-C3857DA6F1AA}"/>
              </a:ext>
            </a:extLst>
          </p:cNvPr>
          <p:cNvSpPr txBox="1"/>
          <p:nvPr/>
        </p:nvSpPr>
        <p:spPr>
          <a:xfrm>
            <a:off x="4683028" y="779128"/>
            <a:ext cx="1127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1066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63575-DA9E-BAA5-9E6F-775D1B615E70}"/>
              </a:ext>
            </a:extLst>
          </p:cNvPr>
          <p:cNvSpPr txBox="1"/>
          <p:nvPr/>
        </p:nvSpPr>
        <p:spPr>
          <a:xfrm>
            <a:off x="8959208" y="5828474"/>
            <a:ext cx="1127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1666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77B5E-E7F4-99B5-E45B-CE989F019352}"/>
              </a:ext>
            </a:extLst>
          </p:cNvPr>
          <p:cNvSpPr txBox="1"/>
          <p:nvPr/>
        </p:nvSpPr>
        <p:spPr>
          <a:xfrm>
            <a:off x="9961770" y="779128"/>
            <a:ext cx="222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1914-1918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44B4B-E025-3556-F4CD-AE53A428A3A2}"/>
              </a:ext>
            </a:extLst>
          </p:cNvPr>
          <p:cNvSpPr txBox="1"/>
          <p:nvPr/>
        </p:nvSpPr>
        <p:spPr>
          <a:xfrm>
            <a:off x="6913381" y="779128"/>
            <a:ext cx="222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1485-1603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9AD05-4EBA-67C9-324B-6AFDEB31195B}"/>
              </a:ext>
            </a:extLst>
          </p:cNvPr>
          <p:cNvSpPr txBox="1"/>
          <p:nvPr/>
        </p:nvSpPr>
        <p:spPr>
          <a:xfrm>
            <a:off x="2121859" y="148172"/>
            <a:ext cx="1689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~752 BC-476 AD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438F36-B6C0-AE3D-2E80-35516FD24101}"/>
              </a:ext>
            </a:extLst>
          </p:cNvPr>
          <p:cNvSpPr txBox="1"/>
          <p:nvPr/>
        </p:nvSpPr>
        <p:spPr>
          <a:xfrm>
            <a:off x="749038" y="5613030"/>
            <a:ext cx="1689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~800</a:t>
            </a:r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BC-600 AD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2ED68-7E41-202D-5841-2F7F11D0B651}"/>
              </a:ext>
            </a:extLst>
          </p:cNvPr>
          <p:cNvSpPr txBox="1"/>
          <p:nvPr/>
        </p:nvSpPr>
        <p:spPr>
          <a:xfrm>
            <a:off x="54058" y="86592"/>
            <a:ext cx="1689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~3100</a:t>
            </a:r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BC-1069 BC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97E9A-76A4-61EF-9C73-CF49D7791380}"/>
              </a:ext>
            </a:extLst>
          </p:cNvPr>
          <p:cNvSpPr txBox="1"/>
          <p:nvPr/>
        </p:nvSpPr>
        <p:spPr>
          <a:xfrm>
            <a:off x="5702157" y="5831192"/>
            <a:ext cx="1892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1455-1487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8" name="Picture 30" descr="King henry viii 1080P, 2K, 4K, 5K HD wallpapers free download | Wallpaper  Flare">
            <a:extLst>
              <a:ext uri="{FF2B5EF4-FFF2-40B4-BE49-F238E27FC236}">
                <a16:creationId xmlns:a16="http://schemas.microsoft.com/office/drawing/2014/main" id="{0B4F8BCD-12E5-672F-4EFA-C4B6B2F7D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6633"/>
          <a:stretch/>
        </p:blipFill>
        <p:spPr bwMode="auto">
          <a:xfrm>
            <a:off x="7434809" y="1302348"/>
            <a:ext cx="1183396" cy="17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9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BB684-1D76-27E3-D481-50ACD1CA5769}"/>
              </a:ext>
            </a:extLst>
          </p:cNvPr>
          <p:cNvSpPr/>
          <p:nvPr/>
        </p:nvSpPr>
        <p:spPr>
          <a:xfrm>
            <a:off x="372384" y="415864"/>
            <a:ext cx="88220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Were the Vikings?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21ADD-8A9A-B8D8-1FDB-56B3882314BE}"/>
              </a:ext>
            </a:extLst>
          </p:cNvPr>
          <p:cNvSpPr/>
          <p:nvPr/>
        </p:nvSpPr>
        <p:spPr>
          <a:xfrm>
            <a:off x="5210630" y="1813375"/>
            <a:ext cx="55274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usually say that the Viking Age started in 793 with the famous raid on the Holy Island of Lindisfarne. 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Vikings: Myth, History &amp; Archaeology – Morristown &amp; Morris Township Library">
            <a:extLst>
              <a:ext uri="{FF2B5EF4-FFF2-40B4-BE49-F238E27FC236}">
                <a16:creationId xmlns:a16="http://schemas.microsoft.com/office/drawing/2014/main" id="{CD22672F-EE47-17B6-F0D7-F26203A6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5" y="1813375"/>
            <a:ext cx="3986059" cy="26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345C21-01BB-2FD9-29EC-8BF12A6E58EF}"/>
              </a:ext>
            </a:extLst>
          </p:cNvPr>
          <p:cNvSpPr/>
          <p:nvPr/>
        </p:nvSpPr>
        <p:spPr>
          <a:xfrm>
            <a:off x="546555" y="4687810"/>
            <a:ext cx="7218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ended in 1066, when the viking king, Harald Hardrada was killed at the Battle of Stamford Bridge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The Battle of Stamford Bridge, 1066">
            <a:extLst>
              <a:ext uri="{FF2B5EF4-FFF2-40B4-BE49-F238E27FC236}">
                <a16:creationId xmlns:a16="http://schemas.microsoft.com/office/drawing/2014/main" id="{5E7DC57A-BD4A-E1B9-DB8F-1C1370C8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43" y="4322605"/>
            <a:ext cx="4122057" cy="21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BB684-1D76-27E3-D481-50ACD1CA5769}"/>
              </a:ext>
            </a:extLst>
          </p:cNvPr>
          <p:cNvSpPr/>
          <p:nvPr/>
        </p:nvSpPr>
        <p:spPr>
          <a:xfrm>
            <a:off x="111124" y="256101"/>
            <a:ext cx="88220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Were the Vikings?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21ADD-8A9A-B8D8-1FDB-56B3882314BE}"/>
              </a:ext>
            </a:extLst>
          </p:cNvPr>
          <p:cNvSpPr/>
          <p:nvPr/>
        </p:nvSpPr>
        <p:spPr>
          <a:xfrm>
            <a:off x="137660" y="1637131"/>
            <a:ext cx="71024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They coincided with the Anglo-Saxons of England, and the Normans of France, and fought many battles and raids against both of them.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Anglo Saxon Helmet, Sutton Hoo, Suffolk | A reproduction of … | Flickr">
            <a:extLst>
              <a:ext uri="{FF2B5EF4-FFF2-40B4-BE49-F238E27FC236}">
                <a16:creationId xmlns:a16="http://schemas.microsoft.com/office/drawing/2014/main" id="{9FFF16B2-0C0C-948D-B1AD-ED0C1CED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0" y="1544300"/>
            <a:ext cx="4154311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istory of the Bayeux Tapestry - Bayeux Tapestry University of Wisconsin  Oshkosh">
            <a:extLst>
              <a:ext uri="{FF2B5EF4-FFF2-40B4-BE49-F238E27FC236}">
                <a16:creationId xmlns:a16="http://schemas.microsoft.com/office/drawing/2014/main" id="{263D2051-9651-50F2-937E-FCD280AA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5" y="4499453"/>
            <a:ext cx="9381216" cy="22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Norse Oil Lamp</dc:title>
  <dc:creator>Chris Wright</dc:creator>
  <cp:lastModifiedBy>Chris Wright</cp:lastModifiedBy>
  <cp:revision>4</cp:revision>
  <dcterms:created xsi:type="dcterms:W3CDTF">2022-09-14T19:11:21Z</dcterms:created>
  <dcterms:modified xsi:type="dcterms:W3CDTF">2023-04-13T15:27:29Z</dcterms:modified>
</cp:coreProperties>
</file>