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0" r:id="rId4"/>
    <p:sldId id="261" r:id="rId5"/>
    <p:sldId id="268" r:id="rId6"/>
    <p:sldId id="262"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B1AC-080C-7782-AABD-26489EEE6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7E6BD5-B4A0-1EAA-59B9-C233C8F09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736C4-D8AF-01DD-11BC-4EB412343AFD}"/>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5" name="Footer Placeholder 4">
            <a:extLst>
              <a:ext uri="{FF2B5EF4-FFF2-40B4-BE49-F238E27FC236}">
                <a16:creationId xmlns:a16="http://schemas.microsoft.com/office/drawing/2014/main" id="{17BFB4C8-7CD1-3C9B-2B25-E1E1E7284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5E69D-134D-D337-A36A-D400BCF7FE42}"/>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9640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933E-9D4D-4B59-8297-32A9B8191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B4EBA-2246-1E6B-0C42-9F0E43A51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AE55-444A-BEA3-5383-E7D0F969D95C}"/>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5" name="Footer Placeholder 4">
            <a:extLst>
              <a:ext uri="{FF2B5EF4-FFF2-40B4-BE49-F238E27FC236}">
                <a16:creationId xmlns:a16="http://schemas.microsoft.com/office/drawing/2014/main" id="{839081C0-9F1D-4931-BE47-4FF30427C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EDB3E-0146-9B18-B7A8-2C7A5ABF650D}"/>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9295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37B7-6141-79C1-533B-ABDC5E87F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B1B7BC-3E83-1CCB-869C-7AE43860B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938D3-518B-E2DE-76FE-3D04676BC2FD}"/>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5" name="Footer Placeholder 4">
            <a:extLst>
              <a:ext uri="{FF2B5EF4-FFF2-40B4-BE49-F238E27FC236}">
                <a16:creationId xmlns:a16="http://schemas.microsoft.com/office/drawing/2014/main" id="{F83FBF5B-6FAE-5288-CC22-0C5257618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3DE5B-E98B-C3C3-0229-49A525BE263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411205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A47-C0E6-EF1B-DF23-6E6B458A7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9C35A-2840-AF31-7BB8-0BF3A8873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71DB7-D990-6F20-A989-75DBA254B02C}"/>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5" name="Footer Placeholder 4">
            <a:extLst>
              <a:ext uri="{FF2B5EF4-FFF2-40B4-BE49-F238E27FC236}">
                <a16:creationId xmlns:a16="http://schemas.microsoft.com/office/drawing/2014/main" id="{17D57EA2-5A6D-D4AA-AD6E-57C41A6F0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851AD-F194-1611-903C-9A6C5A276FDB}"/>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78302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B9-70D2-A133-6D60-154EB0FC9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B7A8B5-0600-FB9E-CF2A-0794D659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2071F-8D06-A73C-BC13-CA0374BD4A62}"/>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5" name="Footer Placeholder 4">
            <a:extLst>
              <a:ext uri="{FF2B5EF4-FFF2-40B4-BE49-F238E27FC236}">
                <a16:creationId xmlns:a16="http://schemas.microsoft.com/office/drawing/2014/main" id="{4E001701-9FA4-5C6B-78F5-802CA7CEA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CFF97-2AFF-132D-70C9-1DC56C2EE8B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354705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C75C-4A57-361A-36DE-F6D0E23CD8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B8F652-12D3-9FD9-37BD-3FB587F00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7F901-6E29-DB8A-FDBE-8FF20E7AB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A6702-5067-004E-FC64-A22DAB719140}"/>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6" name="Footer Placeholder 5">
            <a:extLst>
              <a:ext uri="{FF2B5EF4-FFF2-40B4-BE49-F238E27FC236}">
                <a16:creationId xmlns:a16="http://schemas.microsoft.com/office/drawing/2014/main" id="{B75E40A2-B919-38F5-38AB-45BC01F88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C88AC-C43C-AAEF-61D5-2C4077A133A6}"/>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2232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0A1F-7C16-B518-EE9B-3B3419514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B4E05-9308-CABF-A0A0-08F588D81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18780-7BE1-BCAF-079A-B07483942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F7044-6E25-9F29-8078-529BD0EEA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BD4C2E-9135-50D7-59E4-8CA6C2281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43220-EE46-D6FA-0634-2CE5A5683853}"/>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8" name="Footer Placeholder 7">
            <a:extLst>
              <a:ext uri="{FF2B5EF4-FFF2-40B4-BE49-F238E27FC236}">
                <a16:creationId xmlns:a16="http://schemas.microsoft.com/office/drawing/2014/main" id="{3540034B-7985-EEA6-A456-F075AE8391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CAA10-F7D4-CF67-CEB0-0AA94A967DBE}"/>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3472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9AF5-D1B0-A2C2-AC54-FA96150F6A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E61274-EE5D-DB62-C35F-661479E8F63F}"/>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4" name="Footer Placeholder 3">
            <a:extLst>
              <a:ext uri="{FF2B5EF4-FFF2-40B4-BE49-F238E27FC236}">
                <a16:creationId xmlns:a16="http://schemas.microsoft.com/office/drawing/2014/main" id="{EA1C0902-DD82-EBA2-A124-695C6EF74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333A97-D6DF-6175-1F26-6BD6F22B677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1470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FA1DD-D913-B2D5-87C3-4B4AA29CD98E}"/>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3" name="Footer Placeholder 2">
            <a:extLst>
              <a:ext uri="{FF2B5EF4-FFF2-40B4-BE49-F238E27FC236}">
                <a16:creationId xmlns:a16="http://schemas.microsoft.com/office/drawing/2014/main" id="{4C3213E6-FA03-A601-D5D8-5594D1324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CA22F3-D745-C1A5-11A1-145B6BC0D1E8}"/>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4548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AB4-9ACC-F318-2B90-59B42345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74ADF-7DD5-FEB0-9042-5DB158D1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C9F04E-2390-6501-B556-E5EFC7F5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33313-D9EE-C5D5-83D8-4D0BDF3D14A5}"/>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6" name="Footer Placeholder 5">
            <a:extLst>
              <a:ext uri="{FF2B5EF4-FFF2-40B4-BE49-F238E27FC236}">
                <a16:creationId xmlns:a16="http://schemas.microsoft.com/office/drawing/2014/main" id="{29B21FC4-B257-955A-75E3-23744731C5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C4AE38-3301-7FFA-597A-EEBF17B7F94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38835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F29C-A8E0-5D3C-2A41-6CF7D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0F48B7-E788-6A87-A815-F4029EE1B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54289-C3CB-2455-6BF2-9971D768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CAA0-C485-E94D-88B5-696F59418375}"/>
              </a:ext>
            </a:extLst>
          </p:cNvPr>
          <p:cNvSpPr>
            <a:spLocks noGrp="1"/>
          </p:cNvSpPr>
          <p:nvPr>
            <p:ph type="dt" sz="half" idx="10"/>
          </p:nvPr>
        </p:nvSpPr>
        <p:spPr/>
        <p:txBody>
          <a:bodyPr/>
          <a:lstStyle/>
          <a:p>
            <a:fld id="{6498903F-7503-4292-B685-6997193E121F}" type="datetimeFigureOut">
              <a:rPr lang="en-GB" smtClean="0"/>
              <a:t>13/04/2023</a:t>
            </a:fld>
            <a:endParaRPr lang="en-GB"/>
          </a:p>
        </p:txBody>
      </p:sp>
      <p:sp>
        <p:nvSpPr>
          <p:cNvPr id="6" name="Footer Placeholder 5">
            <a:extLst>
              <a:ext uri="{FF2B5EF4-FFF2-40B4-BE49-F238E27FC236}">
                <a16:creationId xmlns:a16="http://schemas.microsoft.com/office/drawing/2014/main" id="{76D43AA8-8F37-F01D-FF15-51DA49696A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DD8A2-1076-4CC8-8359-C14D5D1FFD31}"/>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9823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95F0D-777B-9C21-C8F1-AD42F7DA6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FD01-DDF9-7D0B-E6FE-56D622570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45746-9755-7561-D07E-15F23EE7A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8903F-7503-4292-B685-6997193E121F}" type="datetimeFigureOut">
              <a:rPr lang="en-GB" smtClean="0"/>
              <a:t>13/04/2023</a:t>
            </a:fld>
            <a:endParaRPr lang="en-GB"/>
          </a:p>
        </p:txBody>
      </p:sp>
      <p:sp>
        <p:nvSpPr>
          <p:cNvPr id="5" name="Footer Placeholder 4">
            <a:extLst>
              <a:ext uri="{FF2B5EF4-FFF2-40B4-BE49-F238E27FC236}">
                <a16:creationId xmlns:a16="http://schemas.microsoft.com/office/drawing/2014/main" id="{029D23AC-703B-F767-4DCD-147F613FC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33DDA3-AD70-207E-B517-AD8C626EE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9C1D6-FA91-4B8C-9FA1-5AD9A6E25808}" type="slidenum">
              <a:rPr lang="en-GB" smtClean="0"/>
              <a:t>‹#›</a:t>
            </a:fld>
            <a:endParaRPr lang="en-GB"/>
          </a:p>
        </p:txBody>
      </p:sp>
    </p:spTree>
    <p:extLst>
      <p:ext uri="{BB962C8B-B14F-4D97-AF65-F5344CB8AC3E}">
        <p14:creationId xmlns:p14="http://schemas.microsoft.com/office/powerpoint/2010/main" val="4806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4167943" y="487410"/>
            <a:ext cx="3853299"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latin typeface="Norse" pitchFamily="50" charset="0"/>
              </a:rPr>
              <a:t>The Skalds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202021" y="2000164"/>
            <a:ext cx="7960961" cy="3970318"/>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The Ancient Norse people weren’t really big on writing. Religious myths, stories, poems and even laws were passed down by word of mouth.</a:t>
            </a:r>
          </a:p>
          <a:p>
            <a:endParaRPr lang="en-GB" sz="1400" b="1" dirty="0">
              <a:solidFill>
                <a:srgbClr val="C00000"/>
              </a:solidFill>
              <a:latin typeface="Baskerville Old Face" panose="02020602080505020303" pitchFamily="18" charset="0"/>
            </a:endParaRPr>
          </a:p>
          <a:p>
            <a:r>
              <a:rPr lang="en-GB" sz="3200" b="1" dirty="0">
                <a:solidFill>
                  <a:srgbClr val="C00000"/>
                </a:solidFill>
                <a:latin typeface="Baskerville Old Face" panose="02020602080505020303" pitchFamily="18" charset="0"/>
              </a:rPr>
              <a:t>That meant that the keepers of these important things were vital to the Norse way of life.</a:t>
            </a:r>
          </a:p>
          <a:p>
            <a:endParaRPr lang="en-GB" sz="1400" b="1" dirty="0">
              <a:solidFill>
                <a:srgbClr val="C00000"/>
              </a:solidFill>
              <a:latin typeface="Baskerville Old Face" panose="02020602080505020303" pitchFamily="18" charset="0"/>
            </a:endParaRPr>
          </a:p>
          <a:p>
            <a:r>
              <a:rPr lang="en-GB" sz="3200" b="1" dirty="0">
                <a:solidFill>
                  <a:srgbClr val="C00000"/>
                </a:solidFill>
                <a:latin typeface="Baskerville Old Face" panose="02020602080505020303" pitchFamily="18" charset="0"/>
              </a:rPr>
              <a:t>Just as law-</a:t>
            </a:r>
            <a:r>
              <a:rPr lang="en-GB" sz="3200" b="1" dirty="0" err="1">
                <a:solidFill>
                  <a:srgbClr val="C00000"/>
                </a:solidFill>
                <a:latin typeface="Baskerville Old Face" panose="02020602080505020303" pitchFamily="18" charset="0"/>
              </a:rPr>
              <a:t>sayers</a:t>
            </a:r>
            <a:r>
              <a:rPr lang="en-GB" sz="3200" b="1" dirty="0">
                <a:solidFill>
                  <a:srgbClr val="C00000"/>
                </a:solidFill>
                <a:latin typeface="Baskerville Old Face" panose="02020602080505020303" pitchFamily="18" charset="0"/>
              </a:rPr>
              <a:t> passed down the laws of the land, skalds passed down the stories and poems.</a:t>
            </a:r>
          </a:p>
        </p:txBody>
      </p:sp>
      <p:pic>
        <p:nvPicPr>
          <p:cNvPr id="1026" name="Picture 2" descr="Skald - Wikipedia">
            <a:extLst>
              <a:ext uri="{FF2B5EF4-FFF2-40B4-BE49-F238E27FC236}">
                <a16:creationId xmlns:a16="http://schemas.microsoft.com/office/drawing/2014/main" id="{23FE35A7-B0C4-FABC-1A65-760DEAAD3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309" y="2383622"/>
            <a:ext cx="20955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4406472" y="487410"/>
            <a:ext cx="337624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latin typeface="Norse" pitchFamily="50" charset="0"/>
              </a:rPr>
              <a:t>Kennings</a:t>
            </a:r>
          </a:p>
        </p:txBody>
      </p:sp>
      <p:sp>
        <p:nvSpPr>
          <p:cNvPr id="14" name="TextBox 13">
            <a:extLst>
              <a:ext uri="{FF2B5EF4-FFF2-40B4-BE49-F238E27FC236}">
                <a16:creationId xmlns:a16="http://schemas.microsoft.com/office/drawing/2014/main" id="{4599D083-B3D3-0CED-D77F-08420ED84743}"/>
              </a:ext>
            </a:extLst>
          </p:cNvPr>
          <p:cNvSpPr txBox="1"/>
          <p:nvPr/>
        </p:nvSpPr>
        <p:spPr>
          <a:xfrm>
            <a:off x="989423" y="1810849"/>
            <a:ext cx="10210341" cy="2062103"/>
          </a:xfrm>
          <a:prstGeom prst="rect">
            <a:avLst/>
          </a:prstGeom>
          <a:noFill/>
        </p:spPr>
        <p:txBody>
          <a:bodyPr wrap="square" rtlCol="0">
            <a:spAutoFit/>
          </a:bodyPr>
          <a:lstStyle/>
          <a:p>
            <a:pPr algn="ctr"/>
            <a:r>
              <a:rPr lang="en-GB" sz="3200" b="1" dirty="0">
                <a:solidFill>
                  <a:srgbClr val="C00000"/>
                </a:solidFill>
                <a:latin typeface="Baskerville Old Face" panose="02020602080505020303" pitchFamily="18" charset="0"/>
              </a:rPr>
              <a:t>In skaldic poetry, the kenning was an important device. Kennings are metaphors – ways of referring to something without using its name, but in away that is descriptive and evocative. We still use them sometimes today:</a:t>
            </a:r>
          </a:p>
        </p:txBody>
      </p:sp>
      <p:sp>
        <p:nvSpPr>
          <p:cNvPr id="2" name="TextBox 1">
            <a:extLst>
              <a:ext uri="{FF2B5EF4-FFF2-40B4-BE49-F238E27FC236}">
                <a16:creationId xmlns:a16="http://schemas.microsoft.com/office/drawing/2014/main" id="{0216DACF-EB39-9CCD-C903-7A475D9B9534}"/>
              </a:ext>
            </a:extLst>
          </p:cNvPr>
          <p:cNvSpPr txBox="1"/>
          <p:nvPr/>
        </p:nvSpPr>
        <p:spPr>
          <a:xfrm>
            <a:off x="843128" y="4113553"/>
            <a:ext cx="2165544" cy="584775"/>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Ankle-biter</a:t>
            </a:r>
            <a:endParaRPr lang="en-GB" sz="3200" b="1" u="sng" dirty="0">
              <a:solidFill>
                <a:srgbClr val="002060"/>
              </a:solidFill>
              <a:latin typeface="Baskerville Old Face" panose="02020602080505020303" pitchFamily="18" charset="0"/>
            </a:endParaRPr>
          </a:p>
        </p:txBody>
      </p:sp>
      <p:sp>
        <p:nvSpPr>
          <p:cNvPr id="3" name="TextBox 2">
            <a:extLst>
              <a:ext uri="{FF2B5EF4-FFF2-40B4-BE49-F238E27FC236}">
                <a16:creationId xmlns:a16="http://schemas.microsoft.com/office/drawing/2014/main" id="{D7BCA0AF-DD48-61C7-ABC8-10D33A5E6CC9}"/>
              </a:ext>
            </a:extLst>
          </p:cNvPr>
          <p:cNvSpPr txBox="1"/>
          <p:nvPr/>
        </p:nvSpPr>
        <p:spPr>
          <a:xfrm>
            <a:off x="843128" y="4938929"/>
            <a:ext cx="2165544" cy="584775"/>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Bookworm</a:t>
            </a:r>
            <a:endParaRPr lang="en-GB" sz="3200" b="1" u="sng" dirty="0">
              <a:solidFill>
                <a:srgbClr val="002060"/>
              </a:solidFill>
              <a:latin typeface="Baskerville Old Face" panose="02020602080505020303" pitchFamily="18" charset="0"/>
            </a:endParaRPr>
          </a:p>
        </p:txBody>
      </p:sp>
      <p:sp>
        <p:nvSpPr>
          <p:cNvPr id="4" name="TextBox 3">
            <a:extLst>
              <a:ext uri="{FF2B5EF4-FFF2-40B4-BE49-F238E27FC236}">
                <a16:creationId xmlns:a16="http://schemas.microsoft.com/office/drawing/2014/main" id="{3DB7A8F9-B623-198B-DAA0-22F282586827}"/>
              </a:ext>
            </a:extLst>
          </p:cNvPr>
          <p:cNvSpPr txBox="1"/>
          <p:nvPr/>
        </p:nvSpPr>
        <p:spPr>
          <a:xfrm>
            <a:off x="843128" y="5865229"/>
            <a:ext cx="2165544" cy="584775"/>
          </a:xfrm>
          <a:prstGeom prst="rect">
            <a:avLst/>
          </a:prstGeom>
          <a:noFill/>
        </p:spPr>
        <p:txBody>
          <a:bodyPr wrap="square" rtlCol="0">
            <a:spAutoFit/>
          </a:bodyPr>
          <a:lstStyle/>
          <a:p>
            <a:r>
              <a:rPr lang="en-GB" sz="3200" b="1" dirty="0" err="1">
                <a:solidFill>
                  <a:srgbClr val="002060"/>
                </a:solidFill>
                <a:latin typeface="Baskerville Old Face" panose="02020602080505020303" pitchFamily="18" charset="0"/>
              </a:rPr>
              <a:t>Treehugger</a:t>
            </a:r>
            <a:endParaRPr lang="en-GB" sz="3200" b="1" u="sng" dirty="0">
              <a:solidFill>
                <a:srgbClr val="002060"/>
              </a:solidFill>
              <a:latin typeface="Baskerville Old Face" panose="02020602080505020303" pitchFamily="18" charset="0"/>
            </a:endParaRPr>
          </a:p>
        </p:txBody>
      </p:sp>
      <p:sp>
        <p:nvSpPr>
          <p:cNvPr id="5" name="TextBox 4">
            <a:extLst>
              <a:ext uri="{FF2B5EF4-FFF2-40B4-BE49-F238E27FC236}">
                <a16:creationId xmlns:a16="http://schemas.microsoft.com/office/drawing/2014/main" id="{191D0DA4-BCAF-CBCC-1DCC-95FD33136FA8}"/>
              </a:ext>
            </a:extLst>
          </p:cNvPr>
          <p:cNvSpPr txBox="1"/>
          <p:nvPr/>
        </p:nvSpPr>
        <p:spPr>
          <a:xfrm>
            <a:off x="4793852" y="4190811"/>
            <a:ext cx="2165544" cy="584775"/>
          </a:xfrm>
          <a:prstGeom prst="rect">
            <a:avLst/>
          </a:prstGeom>
          <a:noFill/>
        </p:spPr>
        <p:txBody>
          <a:bodyPr wrap="square" rtlCol="0">
            <a:spAutoFit/>
          </a:bodyPr>
          <a:lstStyle/>
          <a:p>
            <a:r>
              <a:rPr lang="en-GB" sz="3200" b="1" dirty="0">
                <a:solidFill>
                  <a:srgbClr val="57257D"/>
                </a:solidFill>
                <a:latin typeface="Baskerville Old Face" panose="02020602080505020303" pitchFamily="18" charset="0"/>
              </a:rPr>
              <a:t>Small child</a:t>
            </a:r>
            <a:endParaRPr lang="en-GB" sz="3200" b="1" u="sng" dirty="0">
              <a:solidFill>
                <a:srgbClr val="57257D"/>
              </a:solidFill>
              <a:latin typeface="Baskerville Old Face" panose="02020602080505020303" pitchFamily="18" charset="0"/>
            </a:endParaRPr>
          </a:p>
        </p:txBody>
      </p:sp>
      <p:sp>
        <p:nvSpPr>
          <p:cNvPr id="6" name="TextBox 5">
            <a:extLst>
              <a:ext uri="{FF2B5EF4-FFF2-40B4-BE49-F238E27FC236}">
                <a16:creationId xmlns:a16="http://schemas.microsoft.com/office/drawing/2014/main" id="{EE1A909B-EAC2-7784-2F3E-FBDF680ADC0F}"/>
              </a:ext>
            </a:extLst>
          </p:cNvPr>
          <p:cNvSpPr txBox="1"/>
          <p:nvPr/>
        </p:nvSpPr>
        <p:spPr>
          <a:xfrm>
            <a:off x="4793852" y="4938929"/>
            <a:ext cx="4767025" cy="584775"/>
          </a:xfrm>
          <a:prstGeom prst="rect">
            <a:avLst/>
          </a:prstGeom>
          <a:noFill/>
        </p:spPr>
        <p:txBody>
          <a:bodyPr wrap="square" rtlCol="0">
            <a:spAutoFit/>
          </a:bodyPr>
          <a:lstStyle/>
          <a:p>
            <a:r>
              <a:rPr lang="en-GB" sz="3200" b="1" dirty="0">
                <a:solidFill>
                  <a:srgbClr val="57257D"/>
                </a:solidFill>
                <a:latin typeface="Baskerville Old Face" panose="02020602080505020303" pitchFamily="18" charset="0"/>
              </a:rPr>
              <a:t>Someone who reads a lot.</a:t>
            </a:r>
            <a:endParaRPr lang="en-GB" sz="3200" b="1" u="sng" dirty="0">
              <a:solidFill>
                <a:srgbClr val="57257D"/>
              </a:solidFill>
              <a:latin typeface="Baskerville Old Face" panose="02020602080505020303" pitchFamily="18" charset="0"/>
            </a:endParaRPr>
          </a:p>
        </p:txBody>
      </p:sp>
      <p:sp>
        <p:nvSpPr>
          <p:cNvPr id="7" name="TextBox 6">
            <a:extLst>
              <a:ext uri="{FF2B5EF4-FFF2-40B4-BE49-F238E27FC236}">
                <a16:creationId xmlns:a16="http://schemas.microsoft.com/office/drawing/2014/main" id="{94D31DCA-36D8-7629-58EB-927EA12EA1E4}"/>
              </a:ext>
            </a:extLst>
          </p:cNvPr>
          <p:cNvSpPr txBox="1"/>
          <p:nvPr/>
        </p:nvSpPr>
        <p:spPr>
          <a:xfrm>
            <a:off x="4793852" y="5850389"/>
            <a:ext cx="7398148" cy="584775"/>
          </a:xfrm>
          <a:prstGeom prst="rect">
            <a:avLst/>
          </a:prstGeom>
          <a:noFill/>
        </p:spPr>
        <p:txBody>
          <a:bodyPr wrap="square" rtlCol="0">
            <a:spAutoFit/>
          </a:bodyPr>
          <a:lstStyle/>
          <a:p>
            <a:r>
              <a:rPr lang="en-GB" sz="3200" b="1" dirty="0">
                <a:solidFill>
                  <a:srgbClr val="57257D"/>
                </a:solidFill>
                <a:latin typeface="Baskerville Old Face" panose="02020602080505020303" pitchFamily="18" charset="0"/>
              </a:rPr>
              <a:t>Someone who cares about the environment.</a:t>
            </a:r>
            <a:endParaRPr lang="en-GB" sz="3200" b="1" u="sng" dirty="0">
              <a:solidFill>
                <a:srgbClr val="57257D"/>
              </a:solidFill>
              <a:latin typeface="Baskerville Old Face" panose="02020602080505020303" pitchFamily="18" charset="0"/>
            </a:endParaRPr>
          </a:p>
        </p:txBody>
      </p:sp>
    </p:spTree>
    <p:extLst>
      <p:ext uri="{BB962C8B-B14F-4D97-AF65-F5344CB8AC3E}">
        <p14:creationId xmlns:p14="http://schemas.microsoft.com/office/powerpoint/2010/main" val="136612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4407880" y="428622"/>
            <a:ext cx="337624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a:ln/>
                <a:solidFill>
                  <a:schemeClr val="accent4"/>
                </a:solidFill>
                <a:effectLst/>
                <a:latin typeface="Norse" pitchFamily="50" charset="0"/>
              </a:rPr>
              <a:t>Kennings</a:t>
            </a:r>
          </a:p>
        </p:txBody>
      </p:sp>
      <p:sp>
        <p:nvSpPr>
          <p:cNvPr id="15" name="TextBox 14">
            <a:extLst>
              <a:ext uri="{FF2B5EF4-FFF2-40B4-BE49-F238E27FC236}">
                <a16:creationId xmlns:a16="http://schemas.microsoft.com/office/drawing/2014/main" id="{7794D56F-41FF-C1C5-DC96-6170F27EC873}"/>
              </a:ext>
            </a:extLst>
          </p:cNvPr>
          <p:cNvSpPr txBox="1"/>
          <p:nvPr/>
        </p:nvSpPr>
        <p:spPr>
          <a:xfrm>
            <a:off x="333661" y="1686238"/>
            <a:ext cx="6952678" cy="2062103"/>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They are most often two words put together to describe what that thing does.</a:t>
            </a:r>
          </a:p>
          <a:p>
            <a:endParaRPr lang="en-GB" sz="3200" b="1" dirty="0">
              <a:solidFill>
                <a:srgbClr val="002060"/>
              </a:solidFill>
              <a:latin typeface="Baskerville Old Face" panose="02020602080505020303" pitchFamily="18" charset="0"/>
            </a:endParaRPr>
          </a:p>
          <a:p>
            <a:r>
              <a:rPr lang="en-GB" sz="3200" b="1" dirty="0">
                <a:solidFill>
                  <a:srgbClr val="002060"/>
                </a:solidFill>
                <a:latin typeface="Baskerville Old Face" panose="02020602080505020303" pitchFamily="18" charset="0"/>
              </a:rPr>
              <a:t>For example:</a:t>
            </a:r>
          </a:p>
        </p:txBody>
      </p:sp>
      <p:sp>
        <p:nvSpPr>
          <p:cNvPr id="3" name="TextBox 2">
            <a:extLst>
              <a:ext uri="{FF2B5EF4-FFF2-40B4-BE49-F238E27FC236}">
                <a16:creationId xmlns:a16="http://schemas.microsoft.com/office/drawing/2014/main" id="{44034DF4-75A7-EEE5-54BA-6227523C89F5}"/>
              </a:ext>
            </a:extLst>
          </p:cNvPr>
          <p:cNvSpPr txBox="1"/>
          <p:nvPr/>
        </p:nvSpPr>
        <p:spPr>
          <a:xfrm>
            <a:off x="1723088" y="4450814"/>
            <a:ext cx="5226481" cy="584775"/>
          </a:xfrm>
          <a:prstGeom prst="rect">
            <a:avLst/>
          </a:prstGeom>
          <a:noFill/>
        </p:spPr>
        <p:txBody>
          <a:bodyPr wrap="square" rtlCol="0">
            <a:spAutoFit/>
          </a:bodyPr>
          <a:lstStyle/>
          <a:p>
            <a:pPr algn="ctr"/>
            <a:r>
              <a:rPr lang="en-GB" sz="3200" b="1" dirty="0">
                <a:solidFill>
                  <a:srgbClr val="C00000"/>
                </a:solidFill>
                <a:latin typeface="Baskerville Old Face" panose="02020602080505020303" pitchFamily="18" charset="0"/>
              </a:rPr>
              <a:t>Longship – Wave-horse</a:t>
            </a:r>
          </a:p>
        </p:txBody>
      </p:sp>
      <p:sp>
        <p:nvSpPr>
          <p:cNvPr id="2" name="TextBox 1">
            <a:extLst>
              <a:ext uri="{FF2B5EF4-FFF2-40B4-BE49-F238E27FC236}">
                <a16:creationId xmlns:a16="http://schemas.microsoft.com/office/drawing/2014/main" id="{15F94FD0-D6CB-203E-D53B-BC7F172A466F}"/>
              </a:ext>
            </a:extLst>
          </p:cNvPr>
          <p:cNvSpPr txBox="1"/>
          <p:nvPr/>
        </p:nvSpPr>
        <p:spPr>
          <a:xfrm>
            <a:off x="346522" y="5738062"/>
            <a:ext cx="6952678" cy="584775"/>
          </a:xfrm>
          <a:prstGeom prst="rect">
            <a:avLst/>
          </a:prstGeom>
          <a:noFill/>
        </p:spPr>
        <p:txBody>
          <a:bodyPr wrap="square" rtlCol="0">
            <a:spAutoFit/>
          </a:bodyPr>
          <a:lstStyle/>
          <a:p>
            <a:r>
              <a:rPr lang="en-GB" sz="3200" b="1" dirty="0">
                <a:solidFill>
                  <a:srgbClr val="002060"/>
                </a:solidFill>
                <a:latin typeface="Baskerville Old Face" panose="02020602080505020303" pitchFamily="18" charset="0"/>
              </a:rPr>
              <a:t>What else could a longship be?</a:t>
            </a:r>
          </a:p>
        </p:txBody>
      </p:sp>
      <p:sp>
        <p:nvSpPr>
          <p:cNvPr id="4" name="TextBox 3">
            <a:extLst>
              <a:ext uri="{FF2B5EF4-FFF2-40B4-BE49-F238E27FC236}">
                <a16:creationId xmlns:a16="http://schemas.microsoft.com/office/drawing/2014/main" id="{EE5BF27E-CFD1-D1E0-FD91-5ADFA9FC6EA8}"/>
              </a:ext>
            </a:extLst>
          </p:cNvPr>
          <p:cNvSpPr txBox="1"/>
          <p:nvPr/>
        </p:nvSpPr>
        <p:spPr>
          <a:xfrm>
            <a:off x="7610168" y="2157175"/>
            <a:ext cx="4248171" cy="584775"/>
          </a:xfrm>
          <a:prstGeom prst="rect">
            <a:avLst/>
          </a:prstGeom>
          <a:noFill/>
        </p:spPr>
        <p:txBody>
          <a:bodyPr wrap="square" rtlCol="0">
            <a:spAutoFit/>
          </a:bodyPr>
          <a:lstStyle/>
          <a:p>
            <a:pPr algn="ctr"/>
            <a:r>
              <a:rPr lang="en-GB" sz="3200" b="1" dirty="0">
                <a:solidFill>
                  <a:srgbClr val="C00000"/>
                </a:solidFill>
                <a:latin typeface="Baskerville Old Face" panose="02020602080505020303" pitchFamily="18" charset="0"/>
              </a:rPr>
              <a:t>How about an axe?</a:t>
            </a:r>
          </a:p>
        </p:txBody>
      </p:sp>
      <p:sp>
        <p:nvSpPr>
          <p:cNvPr id="5" name="TextBox 4">
            <a:extLst>
              <a:ext uri="{FF2B5EF4-FFF2-40B4-BE49-F238E27FC236}">
                <a16:creationId xmlns:a16="http://schemas.microsoft.com/office/drawing/2014/main" id="{2495A7F2-0D00-2F0A-8467-7086ADB3F505}"/>
              </a:ext>
            </a:extLst>
          </p:cNvPr>
          <p:cNvSpPr txBox="1"/>
          <p:nvPr/>
        </p:nvSpPr>
        <p:spPr>
          <a:xfrm>
            <a:off x="7708323" y="3367817"/>
            <a:ext cx="3151557" cy="584775"/>
          </a:xfrm>
          <a:prstGeom prst="rect">
            <a:avLst/>
          </a:prstGeom>
          <a:noFill/>
        </p:spPr>
        <p:txBody>
          <a:bodyPr wrap="square" rtlCol="0">
            <a:spAutoFit/>
          </a:bodyPr>
          <a:lstStyle/>
          <a:p>
            <a:pPr algn="ctr"/>
            <a:r>
              <a:rPr lang="en-GB" sz="3200" b="1" dirty="0">
                <a:solidFill>
                  <a:srgbClr val="002060"/>
                </a:solidFill>
                <a:latin typeface="Baskerville Old Face" panose="02020602080505020303" pitchFamily="18" charset="0"/>
              </a:rPr>
              <a:t>Skull-splitter?</a:t>
            </a:r>
          </a:p>
        </p:txBody>
      </p:sp>
      <p:pic>
        <p:nvPicPr>
          <p:cNvPr id="2050" name="Picture 2" descr="What are Viking Longships? | Twinkl">
            <a:extLst>
              <a:ext uri="{FF2B5EF4-FFF2-40B4-BE49-F238E27FC236}">
                <a16:creationId xmlns:a16="http://schemas.microsoft.com/office/drawing/2014/main" id="{821C65B7-121A-C3E3-8527-74F5CA92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22" y="3844659"/>
            <a:ext cx="3006118" cy="1689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king Axe | From The Armoury">
            <a:extLst>
              <a:ext uri="{FF2B5EF4-FFF2-40B4-BE49-F238E27FC236}">
                <a16:creationId xmlns:a16="http://schemas.microsoft.com/office/drawing/2014/main" id="{199A9A28-C63E-02EC-FF77-71CDABF7706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67" b="97278" l="3500" r="98056">
                        <a14:foregroundMark x1="91000" y1="26000" x2="93944" y2="19611"/>
                        <a14:foregroundMark x1="93944" y1="19611" x2="92722" y2="17833"/>
                        <a14:foregroundMark x1="74444" y1="8611" x2="69056" y2="7111"/>
                        <a14:foregroundMark x1="12500" y1="89889" x2="6389" y2="96056"/>
                        <a14:foregroundMark x1="6389" y1="96056" x2="9944" y2="89889"/>
                        <a14:foregroundMark x1="9944" y1="89889" x2="10167" y2="89667"/>
                        <a14:foregroundMark x1="8833" y1="92667" x2="3500" y2="97278"/>
                        <a14:foregroundMark x1="3500" y1="97278" x2="5833" y2="93556"/>
                        <a14:foregroundMark x1="97667" y1="19333" x2="98111" y2="18500"/>
                        <a14:foregroundMark x1="73389" y1="3667" x2="71889" y2="2167"/>
                      </a14:backgroundRemoval>
                    </a14:imgEffect>
                  </a14:imgLayer>
                </a14:imgProps>
              </a:ext>
              <a:ext uri="{28A0092B-C50C-407E-A947-70E740481C1C}">
                <a14:useLocalDpi xmlns:a14="http://schemas.microsoft.com/office/drawing/2010/main" val="0"/>
              </a:ext>
            </a:extLst>
          </a:blip>
          <a:srcRect/>
          <a:stretch>
            <a:fillRect/>
          </a:stretch>
        </p:blipFill>
        <p:spPr bwMode="auto">
          <a:xfrm>
            <a:off x="6949569" y="1522949"/>
            <a:ext cx="1517508" cy="15175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78182F-E32C-1D17-D0B7-DF0F7AA0E0A7}"/>
              </a:ext>
            </a:extLst>
          </p:cNvPr>
          <p:cNvSpPr txBox="1"/>
          <p:nvPr/>
        </p:nvSpPr>
        <p:spPr>
          <a:xfrm>
            <a:off x="8158474" y="4578459"/>
            <a:ext cx="3151557" cy="1938992"/>
          </a:xfrm>
          <a:prstGeom prst="rect">
            <a:avLst/>
          </a:prstGeom>
          <a:noFill/>
        </p:spPr>
        <p:txBody>
          <a:bodyPr wrap="square" rtlCol="0">
            <a:spAutoFit/>
          </a:bodyPr>
          <a:lstStyle/>
          <a:p>
            <a:pPr algn="ctr"/>
            <a:r>
              <a:rPr lang="en-GB" sz="4000" b="1" dirty="0">
                <a:solidFill>
                  <a:srgbClr val="57257D"/>
                </a:solidFill>
                <a:latin typeface="Baskerville Old Face" panose="02020602080505020303" pitchFamily="18" charset="0"/>
              </a:rPr>
              <a:t>Let’s have a go at some of our own kennings!</a:t>
            </a:r>
          </a:p>
        </p:txBody>
      </p:sp>
    </p:spTree>
    <p:extLst>
      <p:ext uri="{BB962C8B-B14F-4D97-AF65-F5344CB8AC3E}">
        <p14:creationId xmlns:p14="http://schemas.microsoft.com/office/powerpoint/2010/main" val="16627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248930" y="434102"/>
            <a:ext cx="973214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chemeClr val="accent4"/>
                </a:solidFill>
                <a:effectLst/>
                <a:latin typeface="Norse" pitchFamily="50" charset="0"/>
              </a:rPr>
              <a:t>Fronted adverbials </a:t>
            </a:r>
          </a:p>
        </p:txBody>
      </p:sp>
      <p:sp>
        <p:nvSpPr>
          <p:cNvPr id="3" name="TextBox 2">
            <a:extLst>
              <a:ext uri="{FF2B5EF4-FFF2-40B4-BE49-F238E27FC236}">
                <a16:creationId xmlns:a16="http://schemas.microsoft.com/office/drawing/2014/main" id="{44034DF4-75A7-EEE5-54BA-6227523C89F5}"/>
              </a:ext>
            </a:extLst>
          </p:cNvPr>
          <p:cNvSpPr txBox="1"/>
          <p:nvPr/>
        </p:nvSpPr>
        <p:spPr>
          <a:xfrm>
            <a:off x="270929" y="2090172"/>
            <a:ext cx="9212283" cy="1384995"/>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A skald would not last long if they used boring language and started every sentence the same way. Fronted adverbials are friends to good skalds everywhere.</a:t>
            </a:r>
          </a:p>
        </p:txBody>
      </p:sp>
      <p:pic>
        <p:nvPicPr>
          <p:cNvPr id="4" name="Picture 3" descr="Feather Quill Pen Clipart transparent PNG - StickPNG">
            <a:extLst>
              <a:ext uri="{FF2B5EF4-FFF2-40B4-BE49-F238E27FC236}">
                <a16:creationId xmlns:a16="http://schemas.microsoft.com/office/drawing/2014/main" id="{219094CB-7640-62D5-8B2B-615810A8DE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1662" y="67999"/>
            <a:ext cx="1699639" cy="2301865"/>
          </a:xfrm>
          <a:prstGeom prst="rect">
            <a:avLst/>
          </a:prstGeom>
          <a:noFill/>
          <a:ln>
            <a:noFill/>
          </a:ln>
        </p:spPr>
      </p:pic>
      <p:sp>
        <p:nvSpPr>
          <p:cNvPr id="5" name="TextBox 4">
            <a:extLst>
              <a:ext uri="{FF2B5EF4-FFF2-40B4-BE49-F238E27FC236}">
                <a16:creationId xmlns:a16="http://schemas.microsoft.com/office/drawing/2014/main" id="{40BF898A-5724-09ED-F2A5-EA904EA7549B}"/>
              </a:ext>
            </a:extLst>
          </p:cNvPr>
          <p:cNvSpPr txBox="1"/>
          <p:nvPr/>
        </p:nvSpPr>
        <p:spPr>
          <a:xfrm>
            <a:off x="2901856" y="4038153"/>
            <a:ext cx="9212283" cy="954107"/>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A </a:t>
            </a:r>
            <a:r>
              <a:rPr lang="en-GB" sz="2800" b="1" u="sng" dirty="0">
                <a:solidFill>
                  <a:srgbClr val="C00000"/>
                </a:solidFill>
                <a:latin typeface="Baskerville Old Face" panose="02020602080505020303" pitchFamily="18" charset="0"/>
              </a:rPr>
              <a:t>front</a:t>
            </a:r>
            <a:r>
              <a:rPr lang="en-GB" sz="2800" b="1" dirty="0">
                <a:solidFill>
                  <a:srgbClr val="002060"/>
                </a:solidFill>
                <a:latin typeface="Baskerville Old Face" panose="02020602080505020303" pitchFamily="18" charset="0"/>
              </a:rPr>
              <a:t>ed </a:t>
            </a:r>
            <a:r>
              <a:rPr lang="en-GB" sz="2800" b="1" dirty="0">
                <a:solidFill>
                  <a:srgbClr val="00823B"/>
                </a:solidFill>
                <a:latin typeface="Baskerville Old Face" panose="02020602080505020303" pitchFamily="18" charset="0"/>
              </a:rPr>
              <a:t>adverb</a:t>
            </a:r>
            <a:r>
              <a:rPr lang="en-GB" sz="2800" b="1" dirty="0">
                <a:solidFill>
                  <a:srgbClr val="002060"/>
                </a:solidFill>
                <a:latin typeface="Baskerville Old Face" panose="02020602080505020303" pitchFamily="18" charset="0"/>
              </a:rPr>
              <a:t>ial goes at the </a:t>
            </a:r>
            <a:r>
              <a:rPr lang="en-GB" sz="2800" b="1" dirty="0">
                <a:solidFill>
                  <a:srgbClr val="C00000"/>
                </a:solidFill>
                <a:latin typeface="Baskerville Old Face" panose="02020602080505020303" pitchFamily="18" charset="0"/>
              </a:rPr>
              <a:t>front</a:t>
            </a:r>
            <a:r>
              <a:rPr lang="en-GB" sz="2800" b="1" dirty="0">
                <a:solidFill>
                  <a:srgbClr val="002060"/>
                </a:solidFill>
                <a:latin typeface="Baskerville Old Face" panose="02020602080505020303" pitchFamily="18" charset="0"/>
              </a:rPr>
              <a:t> of the sentence and it acts like an </a:t>
            </a:r>
            <a:r>
              <a:rPr lang="en-GB" sz="2800" b="1" dirty="0">
                <a:solidFill>
                  <a:srgbClr val="00823B"/>
                </a:solidFill>
                <a:latin typeface="Baskerville Old Face" panose="02020602080505020303" pitchFamily="18" charset="0"/>
              </a:rPr>
              <a:t>adverb</a:t>
            </a:r>
            <a:r>
              <a:rPr lang="en-GB" sz="2800" b="1" dirty="0">
                <a:solidFill>
                  <a:srgbClr val="002060"/>
                </a:solidFill>
                <a:latin typeface="Baskerville Old Face" panose="02020602080505020303" pitchFamily="18" charset="0"/>
              </a:rPr>
              <a:t>, meaning it describes the verb.</a:t>
            </a:r>
          </a:p>
        </p:txBody>
      </p:sp>
      <p:sp>
        <p:nvSpPr>
          <p:cNvPr id="2" name="TextBox 1">
            <a:extLst>
              <a:ext uri="{FF2B5EF4-FFF2-40B4-BE49-F238E27FC236}">
                <a16:creationId xmlns:a16="http://schemas.microsoft.com/office/drawing/2014/main" id="{B47D686A-8094-C537-28FE-249B22589C35}"/>
              </a:ext>
            </a:extLst>
          </p:cNvPr>
          <p:cNvSpPr txBox="1"/>
          <p:nvPr/>
        </p:nvSpPr>
        <p:spPr>
          <a:xfrm>
            <a:off x="536528" y="5311431"/>
            <a:ext cx="11118944" cy="954107"/>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It gives more description and tells us when, where or how something is being done.</a:t>
            </a:r>
          </a:p>
        </p:txBody>
      </p:sp>
    </p:spTree>
    <p:extLst>
      <p:ext uri="{BB962C8B-B14F-4D97-AF65-F5344CB8AC3E}">
        <p14:creationId xmlns:p14="http://schemas.microsoft.com/office/powerpoint/2010/main" val="6246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248930" y="434102"/>
            <a:ext cx="9732142"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chemeClr val="accent4"/>
                </a:solidFill>
                <a:effectLst/>
                <a:latin typeface="Norse" pitchFamily="50" charset="0"/>
              </a:rPr>
              <a:t>Fronted adverbials </a:t>
            </a:r>
          </a:p>
        </p:txBody>
      </p:sp>
      <p:sp>
        <p:nvSpPr>
          <p:cNvPr id="3" name="TextBox 2">
            <a:extLst>
              <a:ext uri="{FF2B5EF4-FFF2-40B4-BE49-F238E27FC236}">
                <a16:creationId xmlns:a16="http://schemas.microsoft.com/office/drawing/2014/main" id="{44034DF4-75A7-EEE5-54BA-6227523C89F5}"/>
              </a:ext>
            </a:extLst>
          </p:cNvPr>
          <p:cNvSpPr txBox="1"/>
          <p:nvPr/>
        </p:nvSpPr>
        <p:spPr>
          <a:xfrm>
            <a:off x="3868400" y="2369864"/>
            <a:ext cx="7697989" cy="4524315"/>
          </a:xfrm>
          <a:prstGeom prst="rect">
            <a:avLst/>
          </a:prstGeom>
          <a:noFill/>
        </p:spPr>
        <p:txBody>
          <a:bodyPr wrap="square" rtlCol="0">
            <a:spAutoFit/>
          </a:bodyPr>
          <a:lstStyle/>
          <a:p>
            <a:r>
              <a:rPr lang="en-US" sz="3600" b="1" dirty="0">
                <a:solidFill>
                  <a:srgbClr val="C00000"/>
                </a:solidFill>
                <a:latin typeface="Baskerville Old Face" panose="02020602080505020303" pitchFamily="18" charset="0"/>
              </a:rPr>
              <a:t>she lifted the sleeping baby.</a:t>
            </a:r>
          </a:p>
          <a:p>
            <a:endParaRPr lang="en-US" sz="2000" b="1" dirty="0">
              <a:solidFill>
                <a:srgbClr val="C00000"/>
              </a:solidFill>
              <a:latin typeface="Baskerville Old Face" panose="02020602080505020303" pitchFamily="18" charset="0"/>
            </a:endParaRPr>
          </a:p>
          <a:p>
            <a:r>
              <a:rPr lang="en-US" sz="3600" b="1" dirty="0">
                <a:solidFill>
                  <a:srgbClr val="C00000"/>
                </a:solidFill>
                <a:latin typeface="Baskerville Old Face" panose="02020602080505020303" pitchFamily="18" charset="0"/>
              </a:rPr>
              <a:t>I ate my breakfast.</a:t>
            </a:r>
          </a:p>
          <a:p>
            <a:endParaRPr lang="en-US" sz="2000" b="1" dirty="0">
              <a:solidFill>
                <a:srgbClr val="C00000"/>
              </a:solidFill>
              <a:latin typeface="Baskerville Old Face" panose="02020602080505020303" pitchFamily="18" charset="0"/>
            </a:endParaRPr>
          </a:p>
          <a:p>
            <a:r>
              <a:rPr lang="en-US" sz="3600" b="1" dirty="0">
                <a:solidFill>
                  <a:srgbClr val="C00000"/>
                </a:solidFill>
                <a:latin typeface="Baskerville Old Face" panose="02020602080505020303" pitchFamily="18" charset="0"/>
              </a:rPr>
              <a:t>the panther struck.</a:t>
            </a:r>
          </a:p>
          <a:p>
            <a:endParaRPr lang="en-US" sz="2000" b="1" dirty="0">
              <a:solidFill>
                <a:srgbClr val="C00000"/>
              </a:solidFill>
              <a:latin typeface="Baskerville Old Face" panose="02020602080505020303" pitchFamily="18" charset="0"/>
            </a:endParaRPr>
          </a:p>
          <a:p>
            <a:r>
              <a:rPr lang="en-US" sz="3600" b="1" dirty="0">
                <a:solidFill>
                  <a:srgbClr val="C00000"/>
                </a:solidFill>
                <a:latin typeface="Baskerville Old Face" panose="02020602080505020303" pitchFamily="18" charset="0"/>
              </a:rPr>
              <a:t>the ground began to shake.</a:t>
            </a:r>
          </a:p>
          <a:p>
            <a:endParaRPr lang="en-US" sz="2000" b="1" dirty="0">
              <a:solidFill>
                <a:srgbClr val="C00000"/>
              </a:solidFill>
              <a:latin typeface="Baskerville Old Face" panose="02020602080505020303" pitchFamily="18" charset="0"/>
            </a:endParaRPr>
          </a:p>
          <a:p>
            <a:r>
              <a:rPr lang="en-US" sz="3600" b="1" dirty="0">
                <a:solidFill>
                  <a:srgbClr val="C00000"/>
                </a:solidFill>
                <a:latin typeface="Baskerville Old Face" panose="02020602080505020303" pitchFamily="18" charset="0"/>
              </a:rPr>
              <a:t>I lost my coat.</a:t>
            </a:r>
          </a:p>
          <a:p>
            <a:endParaRPr lang="en-US" sz="2800" b="1" dirty="0">
              <a:solidFill>
                <a:srgbClr val="C00000"/>
              </a:solidFill>
              <a:latin typeface="Baskerville Old Face" panose="02020602080505020303" pitchFamily="18" charset="0"/>
            </a:endParaRPr>
          </a:p>
        </p:txBody>
      </p:sp>
      <p:pic>
        <p:nvPicPr>
          <p:cNvPr id="4" name="Picture 3" descr="Feather Quill Pen Clipart transparent PNG - StickPNG">
            <a:extLst>
              <a:ext uri="{FF2B5EF4-FFF2-40B4-BE49-F238E27FC236}">
                <a16:creationId xmlns:a16="http://schemas.microsoft.com/office/drawing/2014/main" id="{219094CB-7640-62D5-8B2B-615810A8DE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1662" y="67999"/>
            <a:ext cx="1699639" cy="2301865"/>
          </a:xfrm>
          <a:prstGeom prst="rect">
            <a:avLst/>
          </a:prstGeom>
          <a:noFill/>
          <a:ln>
            <a:noFill/>
          </a:ln>
        </p:spPr>
      </p:pic>
      <p:sp>
        <p:nvSpPr>
          <p:cNvPr id="2" name="TextBox 1">
            <a:extLst>
              <a:ext uri="{FF2B5EF4-FFF2-40B4-BE49-F238E27FC236}">
                <a16:creationId xmlns:a16="http://schemas.microsoft.com/office/drawing/2014/main" id="{4CA10588-4B93-C007-56E0-D4857366E205}"/>
              </a:ext>
            </a:extLst>
          </p:cNvPr>
          <p:cNvSpPr txBox="1"/>
          <p:nvPr/>
        </p:nvSpPr>
        <p:spPr>
          <a:xfrm>
            <a:off x="2293415" y="2339734"/>
            <a:ext cx="1617407" cy="646331"/>
          </a:xfrm>
          <a:prstGeom prst="rect">
            <a:avLst/>
          </a:prstGeom>
          <a:noFill/>
        </p:spPr>
        <p:txBody>
          <a:bodyPr wrap="square" rtlCol="0">
            <a:spAutoFit/>
          </a:bodyPr>
          <a:lstStyle/>
          <a:p>
            <a:r>
              <a:rPr lang="en-US" sz="3600" b="1" dirty="0">
                <a:solidFill>
                  <a:srgbClr val="002060"/>
                </a:solidFill>
                <a:latin typeface="Baskerville Old Face" panose="02020602080505020303" pitchFamily="18" charset="0"/>
              </a:rPr>
              <a:t>Gently,</a:t>
            </a:r>
          </a:p>
        </p:txBody>
      </p:sp>
      <p:sp>
        <p:nvSpPr>
          <p:cNvPr id="6" name="TextBox 5">
            <a:extLst>
              <a:ext uri="{FF2B5EF4-FFF2-40B4-BE49-F238E27FC236}">
                <a16:creationId xmlns:a16="http://schemas.microsoft.com/office/drawing/2014/main" id="{2E6434B6-61D7-DA43-93A5-0C92B6C9E49D}"/>
              </a:ext>
            </a:extLst>
          </p:cNvPr>
          <p:cNvSpPr txBox="1"/>
          <p:nvPr/>
        </p:nvSpPr>
        <p:spPr>
          <a:xfrm>
            <a:off x="918055" y="3180410"/>
            <a:ext cx="3350017" cy="646331"/>
          </a:xfrm>
          <a:prstGeom prst="rect">
            <a:avLst/>
          </a:prstGeom>
          <a:noFill/>
        </p:spPr>
        <p:txBody>
          <a:bodyPr wrap="square" rtlCol="0">
            <a:spAutoFit/>
          </a:bodyPr>
          <a:lstStyle/>
          <a:p>
            <a:r>
              <a:rPr lang="en-US" sz="3600" b="1" dirty="0">
                <a:solidFill>
                  <a:srgbClr val="002060"/>
                </a:solidFill>
                <a:latin typeface="Baskerville Old Face" panose="02020602080505020303" pitchFamily="18" charset="0"/>
              </a:rPr>
              <a:t>Before Sunrise,</a:t>
            </a:r>
          </a:p>
        </p:txBody>
      </p:sp>
      <p:sp>
        <p:nvSpPr>
          <p:cNvPr id="7" name="TextBox 6">
            <a:extLst>
              <a:ext uri="{FF2B5EF4-FFF2-40B4-BE49-F238E27FC236}">
                <a16:creationId xmlns:a16="http://schemas.microsoft.com/office/drawing/2014/main" id="{2DF67E9F-2610-9346-29A0-0A131AA153BB}"/>
              </a:ext>
            </a:extLst>
          </p:cNvPr>
          <p:cNvSpPr txBox="1"/>
          <p:nvPr/>
        </p:nvSpPr>
        <p:spPr>
          <a:xfrm>
            <a:off x="453718" y="4021086"/>
            <a:ext cx="3457104" cy="646331"/>
          </a:xfrm>
          <a:prstGeom prst="rect">
            <a:avLst/>
          </a:prstGeom>
          <a:noFill/>
        </p:spPr>
        <p:txBody>
          <a:bodyPr wrap="square" rtlCol="0">
            <a:spAutoFit/>
          </a:bodyPr>
          <a:lstStyle/>
          <a:p>
            <a:r>
              <a:rPr lang="en-US" sz="3600" b="1" dirty="0">
                <a:solidFill>
                  <a:srgbClr val="002060"/>
                </a:solidFill>
                <a:latin typeface="Baskerville Old Face" panose="02020602080505020303" pitchFamily="18" charset="0"/>
              </a:rPr>
              <a:t>Without warning,</a:t>
            </a:r>
          </a:p>
        </p:txBody>
      </p:sp>
      <p:sp>
        <p:nvSpPr>
          <p:cNvPr id="8" name="TextBox 7">
            <a:extLst>
              <a:ext uri="{FF2B5EF4-FFF2-40B4-BE49-F238E27FC236}">
                <a16:creationId xmlns:a16="http://schemas.microsoft.com/office/drawing/2014/main" id="{55DEC7AD-42C9-96CB-E3E9-FB2C6D73C45F}"/>
              </a:ext>
            </a:extLst>
          </p:cNvPr>
          <p:cNvSpPr txBox="1"/>
          <p:nvPr/>
        </p:nvSpPr>
        <p:spPr>
          <a:xfrm>
            <a:off x="1810569" y="4894916"/>
            <a:ext cx="2100253" cy="646331"/>
          </a:xfrm>
          <a:prstGeom prst="rect">
            <a:avLst/>
          </a:prstGeom>
          <a:noFill/>
        </p:spPr>
        <p:txBody>
          <a:bodyPr wrap="square" rtlCol="0">
            <a:spAutoFit/>
          </a:bodyPr>
          <a:lstStyle/>
          <a:p>
            <a:r>
              <a:rPr lang="en-US" sz="3600" b="1" dirty="0">
                <a:solidFill>
                  <a:srgbClr val="002060"/>
                </a:solidFill>
                <a:latin typeface="Baskerville Old Face" panose="02020602080505020303" pitchFamily="18" charset="0"/>
              </a:rPr>
              <a:t>Suddenly,</a:t>
            </a:r>
          </a:p>
        </p:txBody>
      </p:sp>
      <p:sp>
        <p:nvSpPr>
          <p:cNvPr id="9" name="TextBox 8">
            <a:extLst>
              <a:ext uri="{FF2B5EF4-FFF2-40B4-BE49-F238E27FC236}">
                <a16:creationId xmlns:a16="http://schemas.microsoft.com/office/drawing/2014/main" id="{B10DB768-A910-82F5-0188-EDECF1972B0E}"/>
              </a:ext>
            </a:extLst>
          </p:cNvPr>
          <p:cNvSpPr txBox="1"/>
          <p:nvPr/>
        </p:nvSpPr>
        <p:spPr>
          <a:xfrm>
            <a:off x="1453320" y="5724298"/>
            <a:ext cx="2814752" cy="646331"/>
          </a:xfrm>
          <a:prstGeom prst="rect">
            <a:avLst/>
          </a:prstGeom>
          <a:noFill/>
        </p:spPr>
        <p:txBody>
          <a:bodyPr wrap="square" rtlCol="0">
            <a:spAutoFit/>
          </a:bodyPr>
          <a:lstStyle/>
          <a:p>
            <a:r>
              <a:rPr lang="en-US" sz="3600" b="1" dirty="0">
                <a:solidFill>
                  <a:srgbClr val="002060"/>
                </a:solidFill>
                <a:latin typeface="Baskerville Old Face" panose="02020602080505020303" pitchFamily="18" charset="0"/>
              </a:rPr>
              <a:t>At the park,</a:t>
            </a:r>
          </a:p>
        </p:txBody>
      </p:sp>
    </p:spTree>
    <p:extLst>
      <p:ext uri="{BB962C8B-B14F-4D97-AF65-F5344CB8AC3E}">
        <p14:creationId xmlns:p14="http://schemas.microsoft.com/office/powerpoint/2010/main" val="183616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785090" y="365860"/>
            <a:ext cx="6135077"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chemeClr val="accent4"/>
                </a:solidFill>
                <a:effectLst/>
                <a:latin typeface="Norse" pitchFamily="50" charset="0"/>
              </a:rPr>
              <a:t>A Skaldic Poem</a:t>
            </a:r>
          </a:p>
        </p:txBody>
      </p:sp>
      <p:sp>
        <p:nvSpPr>
          <p:cNvPr id="3" name="TextBox 2">
            <a:extLst>
              <a:ext uri="{FF2B5EF4-FFF2-40B4-BE49-F238E27FC236}">
                <a16:creationId xmlns:a16="http://schemas.microsoft.com/office/drawing/2014/main" id="{44034DF4-75A7-EEE5-54BA-6227523C89F5}"/>
              </a:ext>
            </a:extLst>
          </p:cNvPr>
          <p:cNvSpPr txBox="1"/>
          <p:nvPr/>
        </p:nvSpPr>
        <p:spPr>
          <a:xfrm>
            <a:off x="612516" y="2015039"/>
            <a:ext cx="10436025" cy="1384995"/>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We’re going to write a short piece of skaldic poetry. It doesn’t have to rhyme, but it should tell part of an epic story inspired by Norse legend. And let’s include some kennings and fronted adverbials.</a:t>
            </a:r>
          </a:p>
        </p:txBody>
      </p:sp>
      <p:sp>
        <p:nvSpPr>
          <p:cNvPr id="2" name="TextBox 1">
            <a:extLst>
              <a:ext uri="{FF2B5EF4-FFF2-40B4-BE49-F238E27FC236}">
                <a16:creationId xmlns:a16="http://schemas.microsoft.com/office/drawing/2014/main" id="{E63F1527-B5E8-FC55-AC30-B3CA73544AAE}"/>
              </a:ext>
            </a:extLst>
          </p:cNvPr>
          <p:cNvSpPr txBox="1"/>
          <p:nvPr/>
        </p:nvSpPr>
        <p:spPr>
          <a:xfrm>
            <a:off x="327838" y="3514618"/>
            <a:ext cx="2396156" cy="646331"/>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Some ideas:</a:t>
            </a:r>
          </a:p>
        </p:txBody>
      </p:sp>
      <p:sp>
        <p:nvSpPr>
          <p:cNvPr id="4" name="TextBox 3">
            <a:extLst>
              <a:ext uri="{FF2B5EF4-FFF2-40B4-BE49-F238E27FC236}">
                <a16:creationId xmlns:a16="http://schemas.microsoft.com/office/drawing/2014/main" id="{0F5282E0-2AC2-A281-87D1-6C39940ADF05}"/>
              </a:ext>
            </a:extLst>
          </p:cNvPr>
          <p:cNvSpPr txBox="1"/>
          <p:nvPr/>
        </p:nvSpPr>
        <p:spPr>
          <a:xfrm>
            <a:off x="320006" y="4229368"/>
            <a:ext cx="3352341" cy="523220"/>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Thor Fighting Giants</a:t>
            </a:r>
          </a:p>
        </p:txBody>
      </p:sp>
      <p:sp>
        <p:nvSpPr>
          <p:cNvPr id="5" name="TextBox 4">
            <a:extLst>
              <a:ext uri="{FF2B5EF4-FFF2-40B4-BE49-F238E27FC236}">
                <a16:creationId xmlns:a16="http://schemas.microsoft.com/office/drawing/2014/main" id="{5721F0CD-4C20-BB39-2361-FAFD7B29BFD2}"/>
              </a:ext>
            </a:extLst>
          </p:cNvPr>
          <p:cNvSpPr txBox="1"/>
          <p:nvPr/>
        </p:nvSpPr>
        <p:spPr>
          <a:xfrm>
            <a:off x="4218496" y="4229368"/>
            <a:ext cx="2981174" cy="523220"/>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A Viking Raid</a:t>
            </a:r>
          </a:p>
        </p:txBody>
      </p:sp>
      <p:sp>
        <p:nvSpPr>
          <p:cNvPr id="6" name="TextBox 5">
            <a:extLst>
              <a:ext uri="{FF2B5EF4-FFF2-40B4-BE49-F238E27FC236}">
                <a16:creationId xmlns:a16="http://schemas.microsoft.com/office/drawing/2014/main" id="{634DBD81-6141-A6A7-D224-159F7E3C516C}"/>
              </a:ext>
            </a:extLst>
          </p:cNvPr>
          <p:cNvSpPr txBox="1"/>
          <p:nvPr/>
        </p:nvSpPr>
        <p:spPr>
          <a:xfrm>
            <a:off x="7072311" y="4275534"/>
            <a:ext cx="5119689" cy="954107"/>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Valkyries Taking Someone to Valhalla</a:t>
            </a:r>
          </a:p>
        </p:txBody>
      </p:sp>
      <p:sp>
        <p:nvSpPr>
          <p:cNvPr id="7" name="TextBox 6">
            <a:extLst>
              <a:ext uri="{FF2B5EF4-FFF2-40B4-BE49-F238E27FC236}">
                <a16:creationId xmlns:a16="http://schemas.microsoft.com/office/drawing/2014/main" id="{EA59975E-E880-310B-74E7-038542A3634B}"/>
              </a:ext>
            </a:extLst>
          </p:cNvPr>
          <p:cNvSpPr txBox="1"/>
          <p:nvPr/>
        </p:nvSpPr>
        <p:spPr>
          <a:xfrm>
            <a:off x="139722" y="5605005"/>
            <a:ext cx="3712907" cy="954107"/>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An Encounter with a Dragon</a:t>
            </a:r>
          </a:p>
        </p:txBody>
      </p:sp>
      <p:sp>
        <p:nvSpPr>
          <p:cNvPr id="8" name="TextBox 7">
            <a:extLst>
              <a:ext uri="{FF2B5EF4-FFF2-40B4-BE49-F238E27FC236}">
                <a16:creationId xmlns:a16="http://schemas.microsoft.com/office/drawing/2014/main" id="{AF29C457-78C7-D61C-111D-D1D513EC7E77}"/>
              </a:ext>
            </a:extLst>
          </p:cNvPr>
          <p:cNvSpPr txBox="1"/>
          <p:nvPr/>
        </p:nvSpPr>
        <p:spPr>
          <a:xfrm>
            <a:off x="3672347" y="5558838"/>
            <a:ext cx="3712907" cy="523220"/>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Loki Pulling a Trick</a:t>
            </a:r>
          </a:p>
        </p:txBody>
      </p:sp>
      <p:sp>
        <p:nvSpPr>
          <p:cNvPr id="9" name="TextBox 8">
            <a:extLst>
              <a:ext uri="{FF2B5EF4-FFF2-40B4-BE49-F238E27FC236}">
                <a16:creationId xmlns:a16="http://schemas.microsoft.com/office/drawing/2014/main" id="{1EA8D97F-0532-4071-5C3D-90AE6740705F}"/>
              </a:ext>
            </a:extLst>
          </p:cNvPr>
          <p:cNvSpPr txBox="1"/>
          <p:nvPr/>
        </p:nvSpPr>
        <p:spPr>
          <a:xfrm>
            <a:off x="7775701" y="5558838"/>
            <a:ext cx="3712907" cy="523220"/>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A Duel Against Fenrir</a:t>
            </a:r>
          </a:p>
        </p:txBody>
      </p:sp>
    </p:spTree>
    <p:extLst>
      <p:ext uri="{BB962C8B-B14F-4D97-AF65-F5344CB8AC3E}">
        <p14:creationId xmlns:p14="http://schemas.microsoft.com/office/powerpoint/2010/main" val="217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DC3E6-2F03-B251-C026-2EDEFB05B520}"/>
              </a:ext>
            </a:extLst>
          </p:cNvPr>
          <p:cNvSpPr/>
          <p:nvPr/>
        </p:nvSpPr>
        <p:spPr>
          <a:xfrm>
            <a:off x="785090" y="365860"/>
            <a:ext cx="6135077"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a:ln/>
                <a:solidFill>
                  <a:schemeClr val="accent4"/>
                </a:solidFill>
                <a:effectLst/>
                <a:latin typeface="Norse" pitchFamily="50" charset="0"/>
              </a:rPr>
              <a:t>A Skaldic Poem</a:t>
            </a:r>
          </a:p>
        </p:txBody>
      </p:sp>
      <p:sp>
        <p:nvSpPr>
          <p:cNvPr id="3" name="TextBox 2">
            <a:extLst>
              <a:ext uri="{FF2B5EF4-FFF2-40B4-BE49-F238E27FC236}">
                <a16:creationId xmlns:a16="http://schemas.microsoft.com/office/drawing/2014/main" id="{44034DF4-75A7-EEE5-54BA-6227523C89F5}"/>
              </a:ext>
            </a:extLst>
          </p:cNvPr>
          <p:cNvSpPr txBox="1"/>
          <p:nvPr/>
        </p:nvSpPr>
        <p:spPr>
          <a:xfrm>
            <a:off x="320006" y="2095439"/>
            <a:ext cx="10436025" cy="646331"/>
          </a:xfrm>
          <a:prstGeom prst="rect">
            <a:avLst/>
          </a:prstGeom>
          <a:noFill/>
        </p:spPr>
        <p:txBody>
          <a:bodyPr wrap="square" rtlCol="0">
            <a:spAutoFit/>
          </a:bodyPr>
          <a:lstStyle/>
          <a:p>
            <a:r>
              <a:rPr lang="en-GB" sz="3600" b="1" dirty="0">
                <a:solidFill>
                  <a:srgbClr val="C00000"/>
                </a:solidFill>
                <a:latin typeface="Baskerville Old Face" panose="02020602080505020303" pitchFamily="18" charset="0"/>
              </a:rPr>
              <a:t>Here is a starter, let’s finish it together as an example.</a:t>
            </a:r>
          </a:p>
        </p:txBody>
      </p:sp>
      <p:sp>
        <p:nvSpPr>
          <p:cNvPr id="2" name="TextBox 1">
            <a:extLst>
              <a:ext uri="{FF2B5EF4-FFF2-40B4-BE49-F238E27FC236}">
                <a16:creationId xmlns:a16="http://schemas.microsoft.com/office/drawing/2014/main" id="{E63F1527-B5E8-FC55-AC30-B3CA73544AAE}"/>
              </a:ext>
            </a:extLst>
          </p:cNvPr>
          <p:cNvSpPr txBox="1"/>
          <p:nvPr/>
        </p:nvSpPr>
        <p:spPr>
          <a:xfrm>
            <a:off x="490121" y="3305303"/>
            <a:ext cx="8189767" cy="2308324"/>
          </a:xfrm>
          <a:prstGeom prst="rect">
            <a:avLst/>
          </a:prstGeom>
          <a:noFill/>
        </p:spPr>
        <p:txBody>
          <a:bodyPr wrap="square" rtlCol="0">
            <a:spAutoFit/>
          </a:bodyPr>
          <a:lstStyle/>
          <a:p>
            <a:r>
              <a:rPr lang="en-GB" sz="3600" b="1" dirty="0">
                <a:solidFill>
                  <a:srgbClr val="002060"/>
                </a:solidFill>
                <a:latin typeface="Baskerville Old Face" panose="02020602080505020303" pitchFamily="18" charset="0"/>
              </a:rPr>
              <a:t>With great fury, Thor seized his skull-crusher from the ground and slinked towards the giant. The earth-shaker simply stared at him, unmoved. Like a lion…</a:t>
            </a:r>
          </a:p>
        </p:txBody>
      </p:sp>
      <p:pic>
        <p:nvPicPr>
          <p:cNvPr id="4098" name="Picture 2" descr="Thor - Wikipedia">
            <a:extLst>
              <a:ext uri="{FF2B5EF4-FFF2-40B4-BE49-F238E27FC236}">
                <a16:creationId xmlns:a16="http://schemas.microsoft.com/office/drawing/2014/main" id="{2213A18C-2096-6478-D973-84F95E57C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856" y="3219757"/>
            <a:ext cx="17811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5339</TotalTime>
  <Words>401</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Baskerville Old Face</vt:lpstr>
      <vt:lpstr>Calibri</vt:lpstr>
      <vt:lpstr>Calibri Light</vt:lpstr>
      <vt:lpstr>Norse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Wright</dc:creator>
  <cp:lastModifiedBy>Chris Wright</cp:lastModifiedBy>
  <cp:revision>11</cp:revision>
  <dcterms:created xsi:type="dcterms:W3CDTF">2022-09-05T13:08:38Z</dcterms:created>
  <dcterms:modified xsi:type="dcterms:W3CDTF">2023-04-13T19:06:56Z</dcterms:modified>
</cp:coreProperties>
</file>