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4" r:id="rId4"/>
    <p:sldId id="263" r:id="rId5"/>
    <p:sldId id="266" r:id="rId6"/>
    <p:sldId id="265" r:id="rId7"/>
    <p:sldId id="267" r:id="rId8"/>
    <p:sldId id="268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C6E7"/>
    <a:srgbClr val="0058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51703-E2E6-90D3-0BBE-7CACC8DF81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8FBCBA-2112-FED8-E112-E89FA32112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1A6BA-B778-74E9-F56D-CA9014EC8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9B93-8C76-43EC-9291-6351F250366A}" type="datetimeFigureOut">
              <a:rPr lang="en-GB" smtClean="0"/>
              <a:t>30/04/2023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C98F9-B910-03D1-9A97-CE26B169E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EA9AD-4278-1220-B9CA-D35C9B7C9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6AF7-E1CF-4B9F-A0E7-BB4242235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360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2A2F4-5A22-30CB-B29E-08E538CC6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DC17F8-C5A6-774D-5A5A-64299689B5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2AEBE4-7F5F-CD92-0EDD-30306CCFD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9B93-8C76-43EC-9291-6351F250366A}" type="datetimeFigureOut">
              <a:rPr lang="en-GB" smtClean="0"/>
              <a:t>30/04/2023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E180B-66E9-78B6-FD62-43E5FF799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19118-3F69-FA1B-1915-2C19B107E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6AF7-E1CF-4B9F-A0E7-BB4242235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112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FD794F-F77D-CFC4-ADE2-1E7E28E400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5E6462-DCED-242E-5953-BC6C7D4FA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BC51A-1F83-C81B-2517-B743C4281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9B93-8C76-43EC-9291-6351F250366A}" type="datetimeFigureOut">
              <a:rPr lang="en-GB" smtClean="0"/>
              <a:t>30/04/2023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A18F2-A55B-1EA6-7758-4E4BDF36A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05F31-3B6C-7E21-D400-8588B3220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6AF7-E1CF-4B9F-A0E7-BB4242235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814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68388-D91C-DF6D-49F1-DDD0368D9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7FA8C-81C8-EC37-6BDF-D5A492735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37BC2-D61F-72CD-C0AD-BCBCB1E8E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9B93-8C76-43EC-9291-6351F250366A}" type="datetimeFigureOut">
              <a:rPr lang="en-GB" smtClean="0"/>
              <a:t>30/04/2023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D0FA94-6F65-3AFF-7B0A-B231F9B14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C6188-06FA-6C11-B8A1-5C1A213F1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6AF7-E1CF-4B9F-A0E7-BB4242235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460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7FC9B-0444-CA64-0E45-C65C6D6CA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9ECBFB-B804-9AFA-CC8C-76DE01259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220544-5B0A-D5C5-00E7-0F560F65B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9B93-8C76-43EC-9291-6351F250366A}" type="datetimeFigureOut">
              <a:rPr lang="en-GB" smtClean="0"/>
              <a:t>30/04/2023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23BA5-0C8F-1C41-2606-3DA2B897B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7E964-C88A-F10B-9182-05CB9CDE2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6AF7-E1CF-4B9F-A0E7-BB4242235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49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EBDF5-CD23-641E-67CE-1C9A35AA5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56F63-7C44-B5A4-FCC4-D28867899C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709A36-F4B5-3EB8-8574-7A8996622A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D10712-562D-79EB-7D2B-454ADD0B1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9B93-8C76-43EC-9291-6351F250366A}" type="datetimeFigureOut">
              <a:rPr lang="en-GB" smtClean="0"/>
              <a:t>30/04/2023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542625-A08B-35C0-ADF1-633A97F1B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A52D5E-7EC2-5080-E902-AA8E72509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6AF7-E1CF-4B9F-A0E7-BB4242235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14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071FD-E136-6433-A411-B5C69FFBF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216E01-0B19-EAC7-2553-7DF1902DE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3FBFD9-E6C0-2014-5153-1974C65475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69DF55-43AE-C945-2264-E0EAD7FC1A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FF0DFC-77A8-B530-E9CB-B161B793FA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F8C561-36AD-4F09-B341-962459F97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9B93-8C76-43EC-9291-6351F250366A}" type="datetimeFigureOut">
              <a:rPr lang="en-GB" smtClean="0"/>
              <a:t>30/04/2023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9132F7-D58A-DFC4-37E8-BD17AB1D9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3C4C84-BD8D-9D18-A2AB-12F703D78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6AF7-E1CF-4B9F-A0E7-BB4242235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642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DA323-B444-C21B-BFF7-24DE1E163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9FD5C5-8E3D-E639-E023-ABEFC2F9E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9B93-8C76-43EC-9291-6351F250366A}" type="datetimeFigureOut">
              <a:rPr lang="en-GB" smtClean="0"/>
              <a:t>30/04/2023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046591-DF03-CAE8-35EF-17DA4609B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F5F057-DCAE-48C6-909E-F9CE633B5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6AF7-E1CF-4B9F-A0E7-BB4242235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102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3CAA9F-448A-E6D4-8D14-D8F5FAC69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9B93-8C76-43EC-9291-6351F250366A}" type="datetimeFigureOut">
              <a:rPr lang="en-GB" smtClean="0"/>
              <a:t>30/04/2023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60F675-A5B0-68A3-2D3A-495109E9A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21F435-FA7A-EA7A-9436-E8396B3CE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6AF7-E1CF-4B9F-A0E7-BB4242235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457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F8B72-D044-B5F4-12D9-625FCAC88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BB6C2-3171-71E4-2CD2-F45E279D9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45796E-95F7-B4EC-C995-E0D9CCD50E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D950E9-C9DD-C166-59B1-7E250B80A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9B93-8C76-43EC-9291-6351F250366A}" type="datetimeFigureOut">
              <a:rPr lang="en-GB" smtClean="0"/>
              <a:t>30/04/2023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19A1A-2A22-33B5-727D-930F39A32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3765F8-07AC-B378-0250-568247A59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6AF7-E1CF-4B9F-A0E7-BB4242235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848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0A80B-3D72-6618-5FB9-3B1C717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65DEB-BD13-ED09-A5A0-EEA267C7C0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C63630-8229-324F-55F2-627962357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B6E251-7218-408A-43E6-6D5D194D6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9B93-8C76-43EC-9291-6351F250366A}" type="datetimeFigureOut">
              <a:rPr lang="en-GB" smtClean="0"/>
              <a:t>30/04/2023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98FBEA-7318-50C7-9F19-C4E0064AC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EBAE04-BD31-921E-281B-B0640B3EC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6AF7-E1CF-4B9F-A0E7-BB4242235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023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2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546C6F-8EB4-188D-8D6C-E502DC6D1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76EF0-1E48-5412-D557-18FF25A15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AB99C-EC38-F80C-7ADF-E152ACF271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99B93-8C76-43EC-9291-6351F250366A}" type="datetimeFigureOut">
              <a:rPr lang="en-GB" smtClean="0"/>
              <a:t>30/04/2023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C70E8-737A-6C39-3493-907248D87B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B390-D8D9-E000-0FD9-3356809FD7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66AF7-E1CF-4B9F-A0E7-BB4242235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282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28BB684-1D76-27E3-D481-50ACD1CA5769}"/>
              </a:ext>
            </a:extLst>
          </p:cNvPr>
          <p:cNvSpPr/>
          <p:nvPr/>
        </p:nvSpPr>
        <p:spPr>
          <a:xfrm>
            <a:off x="546555" y="415864"/>
            <a:ext cx="748121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tormning" panose="02000503000000000000" pitchFamily="50" charset="0"/>
              </a:rPr>
              <a:t>What are Runes</a:t>
            </a:r>
            <a:r>
              <a:rPr lang="en-US" sz="6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  <a:endParaRPr lang="en-US" sz="66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A21ADD-8A9A-B8D8-1FDB-56B3882314BE}"/>
              </a:ext>
            </a:extLst>
          </p:cNvPr>
          <p:cNvSpPr/>
          <p:nvPr/>
        </p:nvSpPr>
        <p:spPr>
          <a:xfrm>
            <a:off x="546555" y="1618845"/>
            <a:ext cx="1019155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Oops, sorry. Let’s try that again in English..</a:t>
            </a:r>
            <a:endParaRPr lang="en-US" sz="48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345C21-01BB-2FD9-29EC-8BF12A6E58EF}"/>
              </a:ext>
            </a:extLst>
          </p:cNvPr>
          <p:cNvSpPr/>
          <p:nvPr/>
        </p:nvSpPr>
        <p:spPr>
          <a:xfrm>
            <a:off x="546555" y="2360161"/>
            <a:ext cx="721858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 are runes?</a:t>
            </a:r>
            <a:endParaRPr lang="en-US" sz="4800" b="1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6A0BE3-899F-5E28-4438-E261E6839F82}"/>
              </a:ext>
            </a:extLst>
          </p:cNvPr>
          <p:cNvSpPr/>
          <p:nvPr/>
        </p:nvSpPr>
        <p:spPr>
          <a:xfrm>
            <a:off x="340077" y="3325761"/>
            <a:ext cx="1144388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At the end of chapter 2, Freya reads some runes aloud and she and Chester are magically transported, but what are they? Here’s a clue: They look like this:</a:t>
            </a:r>
            <a:endParaRPr lang="en-US" sz="32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2" descr="Runes Norse Wood Chips - Free photo on Pixabay">
            <a:extLst>
              <a:ext uri="{FF2B5EF4-FFF2-40B4-BE49-F238E27FC236}">
                <a16:creationId xmlns:a16="http://schemas.microsoft.com/office/drawing/2014/main" id="{B1A46BDA-3BA0-FAD2-F8CD-5ECCA98F2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489" y="4616246"/>
            <a:ext cx="3055197" cy="204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849515-3D2F-AEF9-7E2D-1D1E3A44A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1881" y="249883"/>
            <a:ext cx="3000457" cy="206431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9D28778-613D-D84B-8BBE-C218B81873EE}"/>
              </a:ext>
            </a:extLst>
          </p:cNvPr>
          <p:cNvSpPr/>
          <p:nvPr/>
        </p:nvSpPr>
        <p:spPr>
          <a:xfrm>
            <a:off x="3774263" y="5118258"/>
            <a:ext cx="178574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And this</a:t>
            </a:r>
            <a:endParaRPr lang="en-US" sz="4800" b="1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0B8E68-6B72-A8BA-A731-49D6BA721803}"/>
              </a:ext>
            </a:extLst>
          </p:cNvPr>
          <p:cNvSpPr/>
          <p:nvPr/>
        </p:nvSpPr>
        <p:spPr>
          <a:xfrm>
            <a:off x="296910" y="5494426"/>
            <a:ext cx="178574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And this</a:t>
            </a:r>
            <a:endParaRPr lang="en-US" sz="48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28" name="Picture 4" descr="Viking runestone may allude to extreme winter, study says | Sweden | The  Guardian">
            <a:extLst>
              <a:ext uri="{FF2B5EF4-FFF2-40B4-BE49-F238E27FC236}">
                <a16:creationId xmlns:a16="http://schemas.microsoft.com/office/drawing/2014/main" id="{59C37211-5C54-6CB3-FB28-1338BC3E7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21" y="1523860"/>
            <a:ext cx="8317515" cy="499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60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28BB684-1D76-27E3-D481-50ACD1CA5769}"/>
              </a:ext>
            </a:extLst>
          </p:cNvPr>
          <p:cNvSpPr/>
          <p:nvPr/>
        </p:nvSpPr>
        <p:spPr>
          <a:xfrm>
            <a:off x="299645" y="241353"/>
            <a:ext cx="694049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Learning Your ABCs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A21ADD-8A9A-B8D8-1FDB-56B3882314BE}"/>
              </a:ext>
            </a:extLst>
          </p:cNvPr>
          <p:cNvSpPr/>
          <p:nvPr/>
        </p:nvSpPr>
        <p:spPr>
          <a:xfrm>
            <a:off x="401562" y="1674674"/>
            <a:ext cx="737083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Quite simply, runes are just letters. Different civilisations have different alphabets, and some of them have letters that look different to ours.</a:t>
            </a:r>
            <a:endParaRPr lang="en-US" sz="48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13F6A0-7BCD-03CA-5156-5B2F712BE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2875" y="494495"/>
            <a:ext cx="4309480" cy="20350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F1322C8-ED3F-B2E8-9770-DEDD0BF80E4F}"/>
              </a:ext>
            </a:extLst>
          </p:cNvPr>
          <p:cNvSpPr/>
          <p:nvPr/>
        </p:nvSpPr>
        <p:spPr>
          <a:xfrm>
            <a:off x="9737615" y="2449429"/>
            <a:ext cx="158461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Greek</a:t>
            </a:r>
            <a:endParaRPr lang="en-US" sz="4800" b="1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CDBFD078-B7F8-9857-DC1E-230E62E26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809" y="3888158"/>
            <a:ext cx="4005416" cy="24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02802A9-3BB0-3B44-23BA-7CFE66900D13}"/>
              </a:ext>
            </a:extLst>
          </p:cNvPr>
          <p:cNvSpPr/>
          <p:nvPr/>
        </p:nvSpPr>
        <p:spPr>
          <a:xfrm>
            <a:off x="5998265" y="6040339"/>
            <a:ext cx="158461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Cyrillic</a:t>
            </a:r>
            <a:endParaRPr lang="en-US" sz="4800" b="1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76A42F-47C6-2B9D-A122-5BC397A75AB0}"/>
              </a:ext>
            </a:extLst>
          </p:cNvPr>
          <p:cNvSpPr/>
          <p:nvPr/>
        </p:nvSpPr>
        <p:spPr>
          <a:xfrm>
            <a:off x="401562" y="4029164"/>
            <a:ext cx="632370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The Ancient Norse futhark also looks different, although you can see the similarity in a lot of the runes to our letters.</a:t>
            </a:r>
            <a:endParaRPr lang="en-US" sz="48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89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98B7D5-2A7C-4DB1-1303-E9B26D8DB811}"/>
              </a:ext>
            </a:extLst>
          </p:cNvPr>
          <p:cNvSpPr/>
          <p:nvPr/>
        </p:nvSpPr>
        <p:spPr>
          <a:xfrm>
            <a:off x="134254" y="532876"/>
            <a:ext cx="121847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tormning" panose="02000503000000000000" pitchFamily="50" charset="0"/>
              </a:rPr>
              <a:t>A  b  c   d e f g   h I j k  l   m  n  o  p q r s  t u  v  w  x  y z</a:t>
            </a:r>
            <a:endParaRPr lang="en-US" sz="4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4B7519-1220-9B01-1AE5-8D3FFA0D173A}"/>
              </a:ext>
            </a:extLst>
          </p:cNvPr>
          <p:cNvSpPr/>
          <p:nvPr/>
        </p:nvSpPr>
        <p:spPr>
          <a:xfrm>
            <a:off x="0" y="1277829"/>
            <a:ext cx="12319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A  B C D  E F G  H I J K L  M N O P Q R S  T U V W  X  Y  Z</a:t>
            </a:r>
            <a:r>
              <a:rPr lang="en-US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endParaRPr lang="en-US" sz="4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F42A63-B894-A1A7-0A2C-28E43ED9DCAC}"/>
              </a:ext>
            </a:extLst>
          </p:cNvPr>
          <p:cNvSpPr/>
          <p:nvPr/>
        </p:nvSpPr>
        <p:spPr>
          <a:xfrm>
            <a:off x="272048" y="2644170"/>
            <a:ext cx="967205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The futhark (alphabet) was not the same everywhere and all the time. Here is one version…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4AC0E6-B160-1184-AD8D-0F963109E385}"/>
              </a:ext>
            </a:extLst>
          </p:cNvPr>
          <p:cNvSpPr/>
          <p:nvPr/>
        </p:nvSpPr>
        <p:spPr>
          <a:xfrm>
            <a:off x="272048" y="3930996"/>
            <a:ext cx="306805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Here is another.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A0762D-C1D8-0B74-A2DA-274D5DE150E2}"/>
              </a:ext>
            </a:extLst>
          </p:cNvPr>
          <p:cNvSpPr/>
          <p:nvPr/>
        </p:nvSpPr>
        <p:spPr>
          <a:xfrm>
            <a:off x="272048" y="5041562"/>
            <a:ext cx="516488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We’re going to concentrate on that second one.</a:t>
            </a:r>
          </a:p>
        </p:txBody>
      </p:sp>
      <p:pic>
        <p:nvPicPr>
          <p:cNvPr id="7" name="Picture 6" descr="Norse Elder Futhark Typeface | Elder futhark, Typeface, Runic alphabet">
            <a:extLst>
              <a:ext uri="{FF2B5EF4-FFF2-40B4-BE49-F238E27FC236}">
                <a16:creationId xmlns:a16="http://schemas.microsoft.com/office/drawing/2014/main" id="{B30140D2-B2A4-3110-BBC8-1B7A8D9E14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11916" r="3418" b="31719"/>
          <a:stretch/>
        </p:blipFill>
        <p:spPr bwMode="auto">
          <a:xfrm>
            <a:off x="5436937" y="3930996"/>
            <a:ext cx="6505190" cy="26396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1293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1F42A63-B894-A1A7-0A2C-28E43ED9DCAC}"/>
              </a:ext>
            </a:extLst>
          </p:cNvPr>
          <p:cNvSpPr/>
          <p:nvPr/>
        </p:nvSpPr>
        <p:spPr>
          <a:xfrm>
            <a:off x="481264" y="3716669"/>
            <a:ext cx="1153427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A few interesting things to note: C, K and Q are all the same (because they mostly make the same sound).</a:t>
            </a:r>
          </a:p>
          <a:p>
            <a:r>
              <a:rPr lang="en-US" sz="32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J and Y, and V and W are also the same, which is a bit more confusing. </a:t>
            </a:r>
          </a:p>
          <a:p>
            <a:r>
              <a:rPr lang="en-US" sz="32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X does not exist as its own rune but is simply K and S put together. Which makes sense when you think about it.</a:t>
            </a:r>
          </a:p>
        </p:txBody>
      </p:sp>
      <p:pic>
        <p:nvPicPr>
          <p:cNvPr id="8" name="Picture 7" descr="Norse Elder Futhark Typeface | Elder futhark, Typeface, Runic alphabet">
            <a:extLst>
              <a:ext uri="{FF2B5EF4-FFF2-40B4-BE49-F238E27FC236}">
                <a16:creationId xmlns:a16="http://schemas.microsoft.com/office/drawing/2014/main" id="{2171568C-7BE1-096C-010D-1775B1C923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11916" r="3418" b="31719"/>
          <a:stretch/>
        </p:blipFill>
        <p:spPr bwMode="auto">
          <a:xfrm>
            <a:off x="2009884" y="120232"/>
            <a:ext cx="8172232" cy="33161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5202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1F42A63-B894-A1A7-0A2C-28E43ED9DCAC}"/>
              </a:ext>
            </a:extLst>
          </p:cNvPr>
          <p:cNvSpPr/>
          <p:nvPr/>
        </p:nvSpPr>
        <p:spPr>
          <a:xfrm>
            <a:off x="481264" y="3716669"/>
            <a:ext cx="115342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Fancy a go for yourself? Why don’t you try writing out your name in Ancient Norse runes?</a:t>
            </a:r>
          </a:p>
        </p:txBody>
      </p:sp>
      <p:pic>
        <p:nvPicPr>
          <p:cNvPr id="8" name="Picture 7" descr="Norse Elder Futhark Typeface | Elder futhark, Typeface, Runic alphabet">
            <a:extLst>
              <a:ext uri="{FF2B5EF4-FFF2-40B4-BE49-F238E27FC236}">
                <a16:creationId xmlns:a16="http://schemas.microsoft.com/office/drawing/2014/main" id="{2171568C-7BE1-096C-010D-1775B1C923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11916" r="3418" b="31719"/>
          <a:stretch/>
        </p:blipFill>
        <p:spPr bwMode="auto">
          <a:xfrm>
            <a:off x="2009884" y="120232"/>
            <a:ext cx="8172232" cy="33161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2317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1F42A63-B894-A1A7-0A2C-28E43ED9DCAC}"/>
              </a:ext>
            </a:extLst>
          </p:cNvPr>
          <p:cNvSpPr/>
          <p:nvPr/>
        </p:nvSpPr>
        <p:spPr>
          <a:xfrm>
            <a:off x="417095" y="2403935"/>
            <a:ext cx="5309936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To be honest, vikings weren’t big fans of writing things in general. They didn’t really write books or even their own laws, so we mostly see Ancient Norse in two places: As graffiti (</a:t>
            </a:r>
            <a:r>
              <a:rPr lang="en-US" sz="32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n</a:t>
            </a:r>
            <a:r>
              <a:rPr lang="en-US" sz="32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aughty vikings!) and runestones.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927C1E7-41AE-325B-2D29-61BD67020987}"/>
              </a:ext>
            </a:extLst>
          </p:cNvPr>
          <p:cNvSpPr/>
          <p:nvPr/>
        </p:nvSpPr>
        <p:spPr>
          <a:xfrm>
            <a:off x="529390" y="1282138"/>
            <a:ext cx="66334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tormning" panose="02000503000000000000" pitchFamily="50" charset="0"/>
              </a:rPr>
              <a:t>It’s written in the stones</a:t>
            </a:r>
            <a:endParaRPr lang="en-US" sz="36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38F282-5560-4AD2-7102-ED08A5BD39EA}"/>
              </a:ext>
            </a:extLst>
          </p:cNvPr>
          <p:cNvSpPr/>
          <p:nvPr/>
        </p:nvSpPr>
        <p:spPr>
          <a:xfrm>
            <a:off x="417095" y="174142"/>
            <a:ext cx="889423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It’s Written in the Stones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DC744C1-0FD9-1B3F-1B13-62EFE3098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76" y="1928469"/>
            <a:ext cx="3350900" cy="446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50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27C1E7-41AE-325B-2D29-61BD67020987}"/>
              </a:ext>
            </a:extLst>
          </p:cNvPr>
          <p:cNvSpPr/>
          <p:nvPr/>
        </p:nvSpPr>
        <p:spPr>
          <a:xfrm>
            <a:off x="529390" y="1282138"/>
            <a:ext cx="66334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tormning" panose="02000503000000000000" pitchFamily="50" charset="0"/>
              </a:rPr>
              <a:t>It’s written in the stones</a:t>
            </a:r>
            <a:endParaRPr lang="en-US" sz="36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38F282-5560-4AD2-7102-ED08A5BD39EA}"/>
              </a:ext>
            </a:extLst>
          </p:cNvPr>
          <p:cNvSpPr/>
          <p:nvPr/>
        </p:nvSpPr>
        <p:spPr>
          <a:xfrm>
            <a:off x="417095" y="174142"/>
            <a:ext cx="889423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It’s Written in the Stones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DC744C1-0FD9-1B3F-1B13-62EFE3098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45" y="2056806"/>
            <a:ext cx="3350900" cy="446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C3C888B2-65D8-ADB8-287F-BB517EC38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395" y="2056806"/>
            <a:ext cx="2966442" cy="410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D6217EAE-5BF9-6FCE-F72E-EAC096FF5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9" y="1605303"/>
            <a:ext cx="3075160" cy="410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FA4B1C36-BCA8-163D-285A-80B563993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890" y="4699561"/>
            <a:ext cx="3075160" cy="206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3367EE3A-0091-8437-D757-C27495B8F5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2" r="18650"/>
          <a:stretch/>
        </p:blipFill>
        <p:spPr bwMode="auto">
          <a:xfrm>
            <a:off x="9980273" y="728140"/>
            <a:ext cx="1765184" cy="357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Rune Stone | Rune Stone from the 11th century AD. &quot;Gullaug(?… | Flickr">
            <a:extLst>
              <a:ext uri="{FF2B5EF4-FFF2-40B4-BE49-F238E27FC236}">
                <a16:creationId xmlns:a16="http://schemas.microsoft.com/office/drawing/2014/main" id="{37F6B993-8F52-9403-94D5-E78D0B8DF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241" y="2121044"/>
            <a:ext cx="3254542" cy="433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25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1F42A63-B894-A1A7-0A2C-28E43ED9DCAC}"/>
              </a:ext>
            </a:extLst>
          </p:cNvPr>
          <p:cNvSpPr/>
          <p:nvPr/>
        </p:nvSpPr>
        <p:spPr>
          <a:xfrm>
            <a:off x="3513221" y="2005413"/>
            <a:ext cx="85664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0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Runestones do what they say on the tin. They’re stones with runes on them. They usuall</a:t>
            </a:r>
            <a:r>
              <a:rPr lang="en-US" sz="3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y commemorate a big event or someone who has died or a story from their religion or mythology.</a:t>
            </a:r>
            <a:endParaRPr lang="en-US" sz="30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927C1E7-41AE-325B-2D29-61BD67020987}"/>
              </a:ext>
            </a:extLst>
          </p:cNvPr>
          <p:cNvSpPr/>
          <p:nvPr/>
        </p:nvSpPr>
        <p:spPr>
          <a:xfrm>
            <a:off x="529390" y="1282138"/>
            <a:ext cx="66334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tormning" panose="02000503000000000000" pitchFamily="50" charset="0"/>
              </a:rPr>
              <a:t>It’s written in the stones</a:t>
            </a:r>
            <a:endParaRPr lang="en-US" sz="36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38F282-5560-4AD2-7102-ED08A5BD39EA}"/>
              </a:ext>
            </a:extLst>
          </p:cNvPr>
          <p:cNvSpPr/>
          <p:nvPr/>
        </p:nvSpPr>
        <p:spPr>
          <a:xfrm>
            <a:off x="417095" y="174142"/>
            <a:ext cx="889423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It’s Written in the Stones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53FA724-57E0-AB0F-5769-9BE4EFCC7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16" y="2205487"/>
            <a:ext cx="3075160" cy="410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491FECF-4935-775C-CE69-D6C97D5BDCEB}"/>
              </a:ext>
            </a:extLst>
          </p:cNvPr>
          <p:cNvSpPr/>
          <p:nvPr/>
        </p:nvSpPr>
        <p:spPr>
          <a:xfrm>
            <a:off x="3513221" y="3944405"/>
            <a:ext cx="8566483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000" b="1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They usually look pretty similar. A big grey rock, carved and painted with red. Runes telling the story in a border around the outside and a picture in the middle. </a:t>
            </a:r>
            <a:r>
              <a:rPr lang="en-US" sz="30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Common things to depict were snakes, dragons and crosses. People, gods, boats and horses also show up quite a lot.</a:t>
            </a:r>
            <a:endParaRPr lang="en-US" sz="3000" b="1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32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27C1E7-41AE-325B-2D29-61BD67020987}"/>
              </a:ext>
            </a:extLst>
          </p:cNvPr>
          <p:cNvSpPr/>
          <p:nvPr/>
        </p:nvSpPr>
        <p:spPr>
          <a:xfrm>
            <a:off x="594730" y="1282138"/>
            <a:ext cx="32709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tormning" panose="02000503000000000000" pitchFamily="50" charset="0"/>
              </a:rPr>
              <a:t>Let’s Try It</a:t>
            </a:r>
            <a:endParaRPr lang="en-US" sz="36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38F282-5560-4AD2-7102-ED08A5BD39EA}"/>
              </a:ext>
            </a:extLst>
          </p:cNvPr>
          <p:cNvSpPr/>
          <p:nvPr/>
        </p:nvSpPr>
        <p:spPr>
          <a:xfrm>
            <a:off x="529390" y="174142"/>
            <a:ext cx="404495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Let’s Try It!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522942-91AB-10F4-3F88-B367683172F4}"/>
              </a:ext>
            </a:extLst>
          </p:cNvPr>
          <p:cNvSpPr/>
          <p:nvPr/>
        </p:nvSpPr>
        <p:spPr>
          <a:xfrm>
            <a:off x="125231" y="2004911"/>
            <a:ext cx="70129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0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To make your own runestone, all you need is a material, perhaps cardboard, that you can paint or colour in grey, some red paint or felt tips and a handy Norse translation guide.</a:t>
            </a:r>
          </a:p>
        </p:txBody>
      </p:sp>
      <p:pic>
        <p:nvPicPr>
          <p:cNvPr id="9" name="Picture 8" descr="Norse Elder Futhark Typeface | Elder futhark, Typeface, Runic alphabet">
            <a:extLst>
              <a:ext uri="{FF2B5EF4-FFF2-40B4-BE49-F238E27FC236}">
                <a16:creationId xmlns:a16="http://schemas.microsoft.com/office/drawing/2014/main" id="{08D7D270-1E49-86C4-E6EB-E7B8F96EFF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11916" r="3418" b="31719"/>
          <a:stretch/>
        </p:blipFill>
        <p:spPr bwMode="auto">
          <a:xfrm>
            <a:off x="401052" y="4190699"/>
            <a:ext cx="6144127" cy="24931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930674C-2A08-E8FE-EE39-2FED4F60EC72}"/>
              </a:ext>
            </a:extLst>
          </p:cNvPr>
          <p:cNvSpPr/>
          <p:nvPr/>
        </p:nvSpPr>
        <p:spPr>
          <a:xfrm>
            <a:off x="7138219" y="3429000"/>
            <a:ext cx="4781066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000" b="1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What to draw and write? You could do it about yourself, a viking event you’ve learned about or even Chester and Freya’s fateful trip into the unknown.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7BF2683-743E-CA0C-7F5C-DF328C5F54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1" r="15201" b="20073"/>
          <a:stretch/>
        </p:blipFill>
        <p:spPr>
          <a:xfrm>
            <a:off x="7309536" y="579559"/>
            <a:ext cx="4609749" cy="230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94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531</Words>
  <Application>Microsoft Office PowerPoint</Application>
  <PresentationFormat>Widescreen</PresentationFormat>
  <Paragraphs>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Mongolian Baiti</vt:lpstr>
      <vt:lpstr>Stormning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a Norse Oil Lamp</dc:title>
  <dc:creator>Chris Wright</dc:creator>
  <cp:lastModifiedBy>Chris Wright</cp:lastModifiedBy>
  <cp:revision>6</cp:revision>
  <dcterms:created xsi:type="dcterms:W3CDTF">2022-09-14T19:11:21Z</dcterms:created>
  <dcterms:modified xsi:type="dcterms:W3CDTF">2023-04-30T20:46:14Z</dcterms:modified>
</cp:coreProperties>
</file>