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6" r:id="rId4"/>
    <p:sldId id="260" r:id="rId5"/>
    <p:sldId id="270" r:id="rId6"/>
    <p:sldId id="274" r:id="rId7"/>
    <p:sldId id="261" r:id="rId8"/>
    <p:sldId id="271" r:id="rId9"/>
    <p:sldId id="272" r:id="rId10"/>
    <p:sldId id="273" r:id="rId11"/>
    <p:sldId id="26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B1AC-080C-7782-AABD-26489EEE6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7E6BD5-B4A0-1EAA-59B9-C233C8F09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736C4-D8AF-01DD-11BC-4EB412343AFD}"/>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5" name="Footer Placeholder 4">
            <a:extLst>
              <a:ext uri="{FF2B5EF4-FFF2-40B4-BE49-F238E27FC236}">
                <a16:creationId xmlns:a16="http://schemas.microsoft.com/office/drawing/2014/main" id="{17BFB4C8-7CD1-3C9B-2B25-E1E1E7284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5E69D-134D-D337-A36A-D400BCF7FE42}"/>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9640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33E-9D4D-4B59-8297-32A9B819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B4EBA-2246-1E6B-0C42-9F0E43A51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AE55-444A-BEA3-5383-E7D0F969D95C}"/>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5" name="Footer Placeholder 4">
            <a:extLst>
              <a:ext uri="{FF2B5EF4-FFF2-40B4-BE49-F238E27FC236}">
                <a16:creationId xmlns:a16="http://schemas.microsoft.com/office/drawing/2014/main" id="{839081C0-9F1D-4931-BE47-4FF30427C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DB3E-0146-9B18-B7A8-2C7A5ABF650D}"/>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9295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37B7-6141-79C1-533B-ABDC5E87F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B1B7BC-3E83-1CCB-869C-7AE43860B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938D3-518B-E2DE-76FE-3D04676BC2FD}"/>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5" name="Footer Placeholder 4">
            <a:extLst>
              <a:ext uri="{FF2B5EF4-FFF2-40B4-BE49-F238E27FC236}">
                <a16:creationId xmlns:a16="http://schemas.microsoft.com/office/drawing/2014/main" id="{F83FBF5B-6FAE-5288-CC22-0C5257618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3DE5B-E98B-C3C3-0229-49A525BE263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411205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A47-C0E6-EF1B-DF23-6E6B458A7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9C35A-2840-AF31-7BB8-0BF3A8873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71DB7-D990-6F20-A989-75DBA254B02C}"/>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5" name="Footer Placeholder 4">
            <a:extLst>
              <a:ext uri="{FF2B5EF4-FFF2-40B4-BE49-F238E27FC236}">
                <a16:creationId xmlns:a16="http://schemas.microsoft.com/office/drawing/2014/main" id="{17D57EA2-5A6D-D4AA-AD6E-57C41A6F0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851AD-F194-1611-903C-9A6C5A276FDB}"/>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7830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B9-70D2-A133-6D60-154EB0FC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B7A8B5-0600-FB9E-CF2A-0794D659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2071F-8D06-A73C-BC13-CA0374BD4A62}"/>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5" name="Footer Placeholder 4">
            <a:extLst>
              <a:ext uri="{FF2B5EF4-FFF2-40B4-BE49-F238E27FC236}">
                <a16:creationId xmlns:a16="http://schemas.microsoft.com/office/drawing/2014/main" id="{4E001701-9FA4-5C6B-78F5-802CA7CEA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CFF97-2AFF-132D-70C9-1DC56C2EE8B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354705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C75C-4A57-361A-36DE-F6D0E23CD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8F652-12D3-9FD9-37BD-3FB587F00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7F901-6E29-DB8A-FDBE-8FF20E7AB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A6702-5067-004E-FC64-A22DAB719140}"/>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6" name="Footer Placeholder 5">
            <a:extLst>
              <a:ext uri="{FF2B5EF4-FFF2-40B4-BE49-F238E27FC236}">
                <a16:creationId xmlns:a16="http://schemas.microsoft.com/office/drawing/2014/main" id="{B75E40A2-B919-38F5-38AB-45BC01F88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C88AC-C43C-AAEF-61D5-2C4077A133A6}"/>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2232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A1F-7C16-B518-EE9B-3B3419514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4E05-9308-CABF-A0A0-08F588D81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18780-7BE1-BCAF-079A-B07483942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F7044-6E25-9F29-8078-529BD0EEA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D4C2E-9135-50D7-59E4-8CA6C2281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43220-EE46-D6FA-0634-2CE5A5683853}"/>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8" name="Footer Placeholder 7">
            <a:extLst>
              <a:ext uri="{FF2B5EF4-FFF2-40B4-BE49-F238E27FC236}">
                <a16:creationId xmlns:a16="http://schemas.microsoft.com/office/drawing/2014/main" id="{3540034B-7985-EEA6-A456-F075AE8391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CAA10-F7D4-CF67-CEB0-0AA94A967DBE}"/>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3472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AF5-D1B0-A2C2-AC54-FA96150F6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61274-EE5D-DB62-C35F-661479E8F63F}"/>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4" name="Footer Placeholder 3">
            <a:extLst>
              <a:ext uri="{FF2B5EF4-FFF2-40B4-BE49-F238E27FC236}">
                <a16:creationId xmlns:a16="http://schemas.microsoft.com/office/drawing/2014/main" id="{EA1C0902-DD82-EBA2-A124-695C6EF7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333A97-D6DF-6175-1F26-6BD6F22B677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1470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FA1DD-D913-B2D5-87C3-4B4AA29CD98E}"/>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3" name="Footer Placeholder 2">
            <a:extLst>
              <a:ext uri="{FF2B5EF4-FFF2-40B4-BE49-F238E27FC236}">
                <a16:creationId xmlns:a16="http://schemas.microsoft.com/office/drawing/2014/main" id="{4C3213E6-FA03-A601-D5D8-5594D132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A22F3-D745-C1A5-11A1-145B6BC0D1E8}"/>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45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AB4-9ACC-F318-2B90-59B42345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74ADF-7DD5-FEB0-9042-5DB158D1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C9F04E-2390-6501-B556-E5EFC7F5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33313-D9EE-C5D5-83D8-4D0BDF3D14A5}"/>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6" name="Footer Placeholder 5">
            <a:extLst>
              <a:ext uri="{FF2B5EF4-FFF2-40B4-BE49-F238E27FC236}">
                <a16:creationId xmlns:a16="http://schemas.microsoft.com/office/drawing/2014/main" id="{29B21FC4-B257-955A-75E3-23744731C5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4AE38-3301-7FFA-597A-EEBF17B7F94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3883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F29C-A8E0-5D3C-2A41-6CF7D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48B7-E788-6A87-A815-F4029EE1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54289-C3CB-2455-6BF2-9971D768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CAA0-C485-E94D-88B5-696F59418375}"/>
              </a:ext>
            </a:extLst>
          </p:cNvPr>
          <p:cNvSpPr>
            <a:spLocks noGrp="1"/>
          </p:cNvSpPr>
          <p:nvPr>
            <p:ph type="dt" sz="half" idx="10"/>
          </p:nvPr>
        </p:nvSpPr>
        <p:spPr/>
        <p:txBody>
          <a:bodyPr/>
          <a:lstStyle/>
          <a:p>
            <a:fld id="{6498903F-7503-4292-B685-6997193E121F}" type="datetimeFigureOut">
              <a:rPr lang="en-GB" smtClean="0"/>
              <a:t>14/04/2023</a:t>
            </a:fld>
            <a:endParaRPr lang="en-GB"/>
          </a:p>
        </p:txBody>
      </p:sp>
      <p:sp>
        <p:nvSpPr>
          <p:cNvPr id="6" name="Footer Placeholder 5">
            <a:extLst>
              <a:ext uri="{FF2B5EF4-FFF2-40B4-BE49-F238E27FC236}">
                <a16:creationId xmlns:a16="http://schemas.microsoft.com/office/drawing/2014/main" id="{76D43AA8-8F37-F01D-FF15-51DA49696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D8A2-1076-4CC8-8359-C14D5D1FFD31}"/>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9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95F0D-777B-9C21-C8F1-AD42F7DA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FD01-DDF9-7D0B-E6FE-56D622570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45746-9755-7561-D07E-15F23EE7A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903F-7503-4292-B685-6997193E121F}" type="datetimeFigureOut">
              <a:rPr lang="en-GB" smtClean="0"/>
              <a:t>14/04/2023</a:t>
            </a:fld>
            <a:endParaRPr lang="en-GB"/>
          </a:p>
        </p:txBody>
      </p:sp>
      <p:sp>
        <p:nvSpPr>
          <p:cNvPr id="5" name="Footer Placeholder 4">
            <a:extLst>
              <a:ext uri="{FF2B5EF4-FFF2-40B4-BE49-F238E27FC236}">
                <a16:creationId xmlns:a16="http://schemas.microsoft.com/office/drawing/2014/main" id="{029D23AC-703B-F767-4DCD-147F613FC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3DDA3-AD70-207E-B517-AD8C626EE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C1D6-FA91-4B8C-9FA1-5AD9A6E25808}" type="slidenum">
              <a:rPr lang="en-GB" smtClean="0"/>
              <a:t>‹#›</a:t>
            </a:fld>
            <a:endParaRPr lang="en-GB"/>
          </a:p>
        </p:txBody>
      </p:sp>
    </p:spTree>
    <p:extLst>
      <p:ext uri="{BB962C8B-B14F-4D97-AF65-F5344CB8AC3E}">
        <p14:creationId xmlns:p14="http://schemas.microsoft.com/office/powerpoint/2010/main" val="4806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884517" y="487410"/>
            <a:ext cx="10420161"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FF0000"/>
                </a:solidFill>
                <a:effectLst/>
                <a:latin typeface="Norse" pitchFamily="50" charset="0"/>
              </a:rPr>
              <a:t>The Fight against the vikings</a:t>
            </a:r>
          </a:p>
        </p:txBody>
      </p:sp>
      <p:pic>
        <p:nvPicPr>
          <p:cNvPr id="2" name="Picture 1" descr="Download Viking Helmet PNG Image with No Background - PNGkey.com">
            <a:extLst>
              <a:ext uri="{FF2B5EF4-FFF2-40B4-BE49-F238E27FC236}">
                <a16:creationId xmlns:a16="http://schemas.microsoft.com/office/drawing/2014/main" id="{3E83D6FC-0D87-9CFD-2238-CE73F2FA37E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486" b="92122" l="10000" r="90000">
                        <a14:foregroundMark x1="50488" y1="12058" x2="53415" y2="9646"/>
                        <a14:foregroundMark x1="64024" y1="92122" x2="59634" y2="91801"/>
                      </a14:backgroundRemoval>
                    </a14:imgEffect>
                  </a14:imgLayer>
                </a14:imgProps>
              </a:ext>
              <a:ext uri="{28A0092B-C50C-407E-A947-70E740481C1C}">
                <a14:useLocalDpi xmlns:a14="http://schemas.microsoft.com/office/drawing/2010/main" val="0"/>
              </a:ext>
            </a:extLst>
          </a:blip>
          <a:srcRect/>
          <a:stretch>
            <a:fillRect/>
          </a:stretch>
        </p:blipFill>
        <p:spPr bwMode="auto">
          <a:xfrm>
            <a:off x="1773686" y="3731162"/>
            <a:ext cx="1693545" cy="1283970"/>
          </a:xfrm>
          <a:prstGeom prst="rect">
            <a:avLst/>
          </a:prstGeom>
          <a:noFill/>
          <a:ln>
            <a:noFill/>
          </a:ln>
        </p:spPr>
      </p:pic>
      <p:pic>
        <p:nvPicPr>
          <p:cNvPr id="3" name="Picture 2" descr="Viking Axe | From The Armoury">
            <a:extLst>
              <a:ext uri="{FF2B5EF4-FFF2-40B4-BE49-F238E27FC236}">
                <a16:creationId xmlns:a16="http://schemas.microsoft.com/office/drawing/2014/main" id="{199A9A28-C63E-02EC-FF77-71CDABF7706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167" b="97278" l="3500" r="98056">
                        <a14:foregroundMark x1="91000" y1="26000" x2="93944" y2="19611"/>
                        <a14:foregroundMark x1="93944" y1="19611" x2="92722" y2="17833"/>
                        <a14:foregroundMark x1="74444" y1="8611" x2="69056" y2="7111"/>
                        <a14:foregroundMark x1="12500" y1="89889" x2="6389" y2="96056"/>
                        <a14:foregroundMark x1="6389" y1="96056" x2="9944" y2="89889"/>
                        <a14:foregroundMark x1="9944" y1="89889" x2="10167" y2="89667"/>
                        <a14:foregroundMark x1="8833" y1="92667" x2="3500" y2="97278"/>
                        <a14:foregroundMark x1="3500" y1="97278" x2="5833" y2="93556"/>
                        <a14:foregroundMark x1="97667" y1="19333" x2="98111" y2="18500"/>
                        <a14:foregroundMark x1="73389" y1="3667" x2="71889" y2="2167"/>
                      </a14:backgroundRemoval>
                    </a14:imgEffect>
                  </a14:imgLayer>
                </a14:imgProps>
              </a:ext>
              <a:ext uri="{28A0092B-C50C-407E-A947-70E740481C1C}">
                <a14:useLocalDpi xmlns:a14="http://schemas.microsoft.com/office/drawing/2010/main" val="0"/>
              </a:ext>
            </a:extLst>
          </a:blip>
          <a:srcRect/>
          <a:stretch>
            <a:fillRect/>
          </a:stretch>
        </p:blipFill>
        <p:spPr bwMode="auto">
          <a:xfrm>
            <a:off x="564075" y="3736804"/>
            <a:ext cx="989330" cy="989330"/>
          </a:xfrm>
          <a:prstGeom prst="rect">
            <a:avLst/>
          </a:prstGeom>
          <a:noFill/>
        </p:spPr>
      </p:pic>
      <p:pic>
        <p:nvPicPr>
          <p:cNvPr id="4" name="Picture 3" descr="Viking Sword Png, Transparent Png , Transparent Png Image - PNGitem">
            <a:extLst>
              <a:ext uri="{FF2B5EF4-FFF2-40B4-BE49-F238E27FC236}">
                <a16:creationId xmlns:a16="http://schemas.microsoft.com/office/drawing/2014/main" id="{DCABB9D6-52A3-2847-D258-5F6FD44DD99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6833" b="90022" l="5000" r="94535">
                        <a14:foregroundMark x1="94651" y1="11822" x2="88953" y2="6833"/>
                        <a14:foregroundMark x1="11163" y1="84273" x2="6163" y2="90022"/>
                        <a14:foregroundMark x1="6163" y1="88612" x2="5000" y2="89696"/>
                      </a14:backgroundRemoval>
                    </a14:imgEffect>
                  </a14:imgLayer>
                </a14:imgProps>
              </a:ext>
              <a:ext uri="{28A0092B-C50C-407E-A947-70E740481C1C}">
                <a14:useLocalDpi xmlns:a14="http://schemas.microsoft.com/office/drawing/2010/main" val="0"/>
              </a:ext>
            </a:extLst>
          </a:blip>
          <a:srcRect/>
          <a:stretch>
            <a:fillRect/>
          </a:stretch>
        </p:blipFill>
        <p:spPr bwMode="auto">
          <a:xfrm>
            <a:off x="408253" y="5084909"/>
            <a:ext cx="1071245" cy="1149350"/>
          </a:xfrm>
          <a:prstGeom prst="rect">
            <a:avLst/>
          </a:prstGeom>
          <a:noFill/>
          <a:ln>
            <a:noFill/>
          </a:ln>
        </p:spPr>
      </p:pic>
      <p:pic>
        <p:nvPicPr>
          <p:cNvPr id="5" name="Picture 4" descr="Viking shield PNG">
            <a:extLst>
              <a:ext uri="{FF2B5EF4-FFF2-40B4-BE49-F238E27FC236}">
                <a16:creationId xmlns:a16="http://schemas.microsoft.com/office/drawing/2014/main" id="{3385F792-1787-C091-8270-AF865A72B14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215" y="2088979"/>
            <a:ext cx="1289050" cy="1289050"/>
          </a:xfrm>
          <a:prstGeom prst="rect">
            <a:avLst/>
          </a:prstGeom>
          <a:noFill/>
          <a:ln>
            <a:noFill/>
          </a:ln>
        </p:spPr>
      </p:pic>
      <p:pic>
        <p:nvPicPr>
          <p:cNvPr id="6" name="Picture 2" descr="Spear Png - Spear Clipart Transparent Background - Free Transparent PNG  Download - PNGkey">
            <a:extLst>
              <a:ext uri="{FF2B5EF4-FFF2-40B4-BE49-F238E27FC236}">
                <a16:creationId xmlns:a16="http://schemas.microsoft.com/office/drawing/2014/main" id="{3FA66023-3619-F2B7-EBCA-AE9FD5C5A87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595" b="94093" l="3286" r="95775">
                        <a14:foregroundMark x1="89202" y1="12658" x2="96244" y2="7595"/>
                        <a14:foregroundMark x1="9390" y1="86920" x2="3286" y2="94093"/>
                      </a14:backgroundRemoval>
                    </a14:imgEffect>
                  </a14:imgLayer>
                </a14:imgProps>
              </a:ext>
              <a:ext uri="{28A0092B-C50C-407E-A947-70E740481C1C}">
                <a14:useLocalDpi xmlns:a14="http://schemas.microsoft.com/office/drawing/2010/main" val="0"/>
              </a:ext>
            </a:extLst>
          </a:blip>
          <a:srcRect/>
          <a:stretch>
            <a:fillRect/>
          </a:stretch>
        </p:blipFill>
        <p:spPr bwMode="auto">
          <a:xfrm>
            <a:off x="2064542" y="2024806"/>
            <a:ext cx="1538631" cy="1711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Mm Flat Riveted With Flat Washer Chain Mail Shirt Hauberk - Etsy UK">
            <a:extLst>
              <a:ext uri="{FF2B5EF4-FFF2-40B4-BE49-F238E27FC236}">
                <a16:creationId xmlns:a16="http://schemas.microsoft.com/office/drawing/2014/main" id="{149F2425-86B9-0A32-EE97-496F9CD1EBE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652" b="99550" l="6140" r="90000">
                        <a14:foregroundMark x1="75263" y1="80631" x2="69649" y2="95345"/>
                        <a14:foregroundMark x1="69649" y1="95345" x2="46140" y2="95946"/>
                        <a14:foregroundMark x1="46140" y1="95946" x2="16491" y2="77027"/>
                        <a14:foregroundMark x1="16491" y1="77027" x2="17193" y2="44895"/>
                        <a14:foregroundMark x1="12456" y1="56156" x2="11930" y2="65165"/>
                        <a14:foregroundMark x1="32982" y1="95045" x2="43509" y2="96396"/>
                        <a14:foregroundMark x1="88421" y1="62462" x2="73684" y2="19069"/>
                        <a14:foregroundMark x1="73684" y1="19069" x2="52105" y2="5856"/>
                        <a14:foregroundMark x1="52105" y1="5856" x2="30877" y2="7508"/>
                        <a14:foregroundMark x1="54035" y1="3453" x2="41404" y2="1652"/>
                        <a14:foregroundMark x1="30351" y1="4805" x2="27719" y2="5706"/>
                        <a14:foregroundMark x1="86842" y1="73423" x2="84211" y2="76126"/>
                        <a14:foregroundMark x1="42456" y1="96847" x2="43509" y2="99550"/>
                        <a14:foregroundMark x1="17193" y1="79730" x2="11404" y2="83333"/>
                        <a14:foregroundMark x1="19298" y1="78829" x2="6667" y2="67117"/>
                        <a14:foregroundMark x1="6667" y1="67117" x2="6140" y2="67568"/>
                        <a14:foregroundMark x1="10351" y1="60210" x2="14561" y2="33634"/>
                        <a14:backgroundMark x1="26140" y1="45796" x2="26140" y2="51652"/>
                        <a14:backgroundMark x1="27719" y1="51201" x2="25614" y2="60210"/>
                        <a14:backgroundMark x1="25088" y1="62012" x2="23509" y2="64715"/>
                        <a14:backgroundMark x1="24561" y1="2553" x2="28772" y2="2102"/>
                      </a14:backgroundRemoval>
                    </a14:imgEffect>
                  </a14:imgLayer>
                </a14:imgProps>
              </a:ext>
              <a:ext uri="{28A0092B-C50C-407E-A947-70E740481C1C}">
                <a14:useLocalDpi xmlns:a14="http://schemas.microsoft.com/office/drawing/2010/main" val="0"/>
              </a:ext>
            </a:extLst>
          </a:blip>
          <a:srcRect/>
          <a:stretch>
            <a:fillRect/>
          </a:stretch>
        </p:blipFill>
        <p:spPr bwMode="auto">
          <a:xfrm rot="165408">
            <a:off x="1703265" y="5047152"/>
            <a:ext cx="1369986" cy="16007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36F8F8-DBAB-B2CB-2769-A62A82BB1D99}"/>
              </a:ext>
            </a:extLst>
          </p:cNvPr>
          <p:cNvSpPr txBox="1"/>
          <p:nvPr/>
        </p:nvSpPr>
        <p:spPr>
          <a:xfrm>
            <a:off x="3894029" y="1817234"/>
            <a:ext cx="7410648" cy="1077218"/>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Vikings fought with shields and axes, spears or swords. </a:t>
            </a:r>
          </a:p>
        </p:txBody>
      </p:sp>
      <p:sp>
        <p:nvSpPr>
          <p:cNvPr id="12" name="TextBox 11">
            <a:extLst>
              <a:ext uri="{FF2B5EF4-FFF2-40B4-BE49-F238E27FC236}">
                <a16:creationId xmlns:a16="http://schemas.microsoft.com/office/drawing/2014/main" id="{05236644-6C7C-ABC2-C9DD-55697417F87F}"/>
              </a:ext>
            </a:extLst>
          </p:cNvPr>
          <p:cNvSpPr txBox="1"/>
          <p:nvPr/>
        </p:nvSpPr>
        <p:spPr>
          <a:xfrm>
            <a:off x="3894029" y="2924270"/>
            <a:ext cx="7410648" cy="584775"/>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They fought on foot and in shield walls.</a:t>
            </a:r>
          </a:p>
        </p:txBody>
      </p:sp>
      <p:sp>
        <p:nvSpPr>
          <p:cNvPr id="15" name="TextBox 14">
            <a:extLst>
              <a:ext uri="{FF2B5EF4-FFF2-40B4-BE49-F238E27FC236}">
                <a16:creationId xmlns:a16="http://schemas.microsoft.com/office/drawing/2014/main" id="{D78CFC73-8A46-D4EE-B269-1BFCBC4D9927}"/>
              </a:ext>
            </a:extLst>
          </p:cNvPr>
          <p:cNvSpPr txBox="1"/>
          <p:nvPr/>
        </p:nvSpPr>
        <p:spPr>
          <a:xfrm>
            <a:off x="3894029" y="3788372"/>
            <a:ext cx="7410648" cy="1077218"/>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If they had it, their armour was a steel helmet and a shirt of maille.</a:t>
            </a:r>
          </a:p>
        </p:txBody>
      </p:sp>
      <p:pic>
        <p:nvPicPr>
          <p:cNvPr id="1030" name="Picture 6" descr="weapons - How tight were shield walls in Saxon England? - History Stack  Exchange">
            <a:extLst>
              <a:ext uri="{FF2B5EF4-FFF2-40B4-BE49-F238E27FC236}">
                <a16:creationId xmlns:a16="http://schemas.microsoft.com/office/drawing/2014/main" id="{B6FE8EA7-4E4A-31E0-8F45-E8F0794051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7789" y="4865590"/>
            <a:ext cx="3467229" cy="184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502341" y="94651"/>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9600" b="1" dirty="0">
                <a:ln/>
                <a:solidFill>
                  <a:srgbClr val="C00000"/>
                </a:solidFill>
                <a:latin typeface="Norse" pitchFamily="50" charset="0"/>
              </a:rPr>
              <a:t>An elected queen</a:t>
            </a:r>
            <a:endParaRPr lang="en-US" sz="9600" b="1" cap="none" spc="0" dirty="0">
              <a:ln/>
              <a:solidFill>
                <a:srgbClr val="C00000"/>
              </a:solidFill>
              <a:effectLst/>
              <a:latin typeface="Norse" pitchFamily="50" charset="0"/>
            </a:endParaRPr>
          </a:p>
        </p:txBody>
      </p:sp>
      <p:sp>
        <p:nvSpPr>
          <p:cNvPr id="3" name="TextBox 2">
            <a:extLst>
              <a:ext uri="{FF2B5EF4-FFF2-40B4-BE49-F238E27FC236}">
                <a16:creationId xmlns:a16="http://schemas.microsoft.com/office/drawing/2014/main" id="{44034DF4-75A7-EEE5-54BA-6227523C89F5}"/>
              </a:ext>
            </a:extLst>
          </p:cNvPr>
          <p:cNvSpPr txBox="1"/>
          <p:nvPr/>
        </p:nvSpPr>
        <p:spPr>
          <a:xfrm>
            <a:off x="4041058" y="1609416"/>
            <a:ext cx="7964129" cy="4401205"/>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The Anglo-Saxons didn’t just have the eldest son of the King become king after him. The council (or Witan) decided voted on who would be king, although they had to choose someone who had ‘royal blood’. </a:t>
            </a:r>
          </a:p>
          <a:p>
            <a:r>
              <a:rPr lang="en-GB" sz="2800" b="1" dirty="0">
                <a:solidFill>
                  <a:srgbClr val="002060"/>
                </a:solidFill>
                <a:latin typeface="Baskerville Old Face" panose="02020602080505020303" pitchFamily="18" charset="0"/>
              </a:rPr>
              <a:t>After her husband, the King of Mercia, died the Witan chose to elect Aethelflaed to be their leader, and she became one of the first ruling European women. They didn’t even have a word for female king (queen just meant wife of the king), so they called her ‘Lady of the Mercians’</a:t>
            </a:r>
          </a:p>
        </p:txBody>
      </p:sp>
      <p:pic>
        <p:nvPicPr>
          <p:cNvPr id="7170" name="Picture 2" descr="Tamworth - Æthelflæd and Æthelstan">
            <a:extLst>
              <a:ext uri="{FF2B5EF4-FFF2-40B4-BE49-F238E27FC236}">
                <a16:creationId xmlns:a16="http://schemas.microsoft.com/office/drawing/2014/main" id="{C2F45BBA-FAA4-8059-D303-70D1D9FB9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9" t="7409" r="9408" b="3277"/>
          <a:stretch/>
        </p:blipFill>
        <p:spPr bwMode="auto">
          <a:xfrm>
            <a:off x="793417" y="1828959"/>
            <a:ext cx="2967422" cy="4612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E3E753-6608-40CF-0271-02029D4BA14D}"/>
              </a:ext>
            </a:extLst>
          </p:cNvPr>
          <p:cNvSpPr txBox="1"/>
          <p:nvPr/>
        </p:nvSpPr>
        <p:spPr>
          <a:xfrm>
            <a:off x="3760839" y="5932352"/>
            <a:ext cx="7934632" cy="830997"/>
          </a:xfrm>
          <a:prstGeom prst="rect">
            <a:avLst/>
          </a:prstGeom>
          <a:noFill/>
        </p:spPr>
        <p:txBody>
          <a:bodyPr wrap="square" rtlCol="0">
            <a:spAutoFit/>
          </a:bodyPr>
          <a:lstStyle/>
          <a:p>
            <a:pPr algn="ctr"/>
            <a:r>
              <a:rPr lang="en-GB" sz="2400" b="1" dirty="0">
                <a:solidFill>
                  <a:srgbClr val="C00000"/>
                </a:solidFill>
                <a:latin typeface="Baskerville Old Face" panose="02020602080505020303" pitchFamily="18" charset="0"/>
              </a:rPr>
              <a:t>Her statue shows her with her arm around her nephew </a:t>
            </a:r>
            <a:r>
              <a:rPr lang="en-GB" sz="2400" b="1" dirty="0" err="1">
                <a:solidFill>
                  <a:srgbClr val="C00000"/>
                </a:solidFill>
                <a:latin typeface="Baskerville Old Face" panose="02020602080505020303" pitchFamily="18" charset="0"/>
              </a:rPr>
              <a:t>Aethelstan</a:t>
            </a:r>
            <a:r>
              <a:rPr lang="en-GB" sz="2400" b="1" dirty="0">
                <a:solidFill>
                  <a:srgbClr val="C00000"/>
                </a:solidFill>
                <a:latin typeface="Baskerville Old Face" panose="02020602080505020303" pitchFamily="18" charset="0"/>
              </a:rPr>
              <a:t>, the first King of England, who she helped raise.</a:t>
            </a:r>
          </a:p>
        </p:txBody>
      </p:sp>
    </p:spTree>
    <p:extLst>
      <p:ext uri="{BB962C8B-B14F-4D97-AF65-F5344CB8AC3E}">
        <p14:creationId xmlns:p14="http://schemas.microsoft.com/office/powerpoint/2010/main" val="409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326258" y="129869"/>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9600" b="1" cap="none" spc="0" dirty="0">
                <a:ln/>
                <a:solidFill>
                  <a:srgbClr val="C00000"/>
                </a:solidFill>
                <a:effectLst/>
                <a:latin typeface="Norse" pitchFamily="50" charset="0"/>
              </a:rPr>
              <a:t>Tag Team</a:t>
            </a:r>
          </a:p>
        </p:txBody>
      </p:sp>
      <p:sp>
        <p:nvSpPr>
          <p:cNvPr id="5" name="TextBox 4">
            <a:extLst>
              <a:ext uri="{FF2B5EF4-FFF2-40B4-BE49-F238E27FC236}">
                <a16:creationId xmlns:a16="http://schemas.microsoft.com/office/drawing/2014/main" id="{6A1BC84F-5B2C-5DA7-953B-91041EDA2EEE}"/>
              </a:ext>
            </a:extLst>
          </p:cNvPr>
          <p:cNvSpPr txBox="1"/>
          <p:nvPr/>
        </p:nvSpPr>
        <p:spPr>
          <a:xfrm>
            <a:off x="159774" y="1699529"/>
            <a:ext cx="7819103" cy="2677656"/>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Edward the Elder was King of the English, meaning that he was </a:t>
            </a:r>
            <a:r>
              <a:rPr lang="en-GB" sz="2800" b="1" dirty="0" err="1">
                <a:solidFill>
                  <a:srgbClr val="002060"/>
                </a:solidFill>
                <a:latin typeface="Baskerville Old Face" panose="02020602080505020303" pitchFamily="18" charset="0"/>
              </a:rPr>
              <a:t>Aethelflaed’s</a:t>
            </a:r>
            <a:r>
              <a:rPr lang="en-GB" sz="2800" b="1" dirty="0">
                <a:solidFill>
                  <a:srgbClr val="002060"/>
                </a:solidFill>
                <a:latin typeface="Baskerville Old Face" panose="02020602080505020303" pitchFamily="18" charset="0"/>
              </a:rPr>
              <a:t> Overking, but they worked together as a team to rid the country of the vikings once and for all. First, they carried on their father’s work of building burhs all over the country, then they took the fight to the vikings.</a:t>
            </a:r>
          </a:p>
        </p:txBody>
      </p:sp>
      <p:sp>
        <p:nvSpPr>
          <p:cNvPr id="10" name="TextBox 9">
            <a:extLst>
              <a:ext uri="{FF2B5EF4-FFF2-40B4-BE49-F238E27FC236}">
                <a16:creationId xmlns:a16="http://schemas.microsoft.com/office/drawing/2014/main" id="{FF5F1228-763C-2F0F-06BE-6727815E7CD0}"/>
              </a:ext>
            </a:extLst>
          </p:cNvPr>
          <p:cNvSpPr txBox="1"/>
          <p:nvPr/>
        </p:nvSpPr>
        <p:spPr>
          <a:xfrm>
            <a:off x="159774" y="4481362"/>
            <a:ext cx="11661723" cy="2246769"/>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Much of Mercia was controlled by the Danes, so with her brother’s support, Aethelflaed commanded her armies as they took back the Five Boroughs of the Danelaw. One by one, Derby, Leicester, Lincoln, Nottingham and Stamford were either conquered or surrendered. Sadly, Aethelflaed died just before Mercia was fully taken back, and her brother Edward was left to finish the job.</a:t>
            </a:r>
          </a:p>
        </p:txBody>
      </p:sp>
      <p:pic>
        <p:nvPicPr>
          <p:cNvPr id="9218" name="Picture 2" descr="The History Press | Aethelflaed in nine places">
            <a:extLst>
              <a:ext uri="{FF2B5EF4-FFF2-40B4-BE49-F238E27FC236}">
                <a16:creationId xmlns:a16="http://schemas.microsoft.com/office/drawing/2014/main" id="{34F0324A-9A36-06B1-D147-B379574E8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45" r="5682"/>
          <a:stretch/>
        </p:blipFill>
        <p:spPr bwMode="auto">
          <a:xfrm>
            <a:off x="7978877" y="1255887"/>
            <a:ext cx="3711036" cy="312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6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541511" y="330795"/>
            <a:ext cx="196880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C00000"/>
                </a:solidFill>
                <a:effectLst/>
                <a:latin typeface="Norse" pitchFamily="50" charset="0"/>
              </a:rPr>
              <a:t>Task</a:t>
            </a:r>
          </a:p>
        </p:txBody>
      </p:sp>
      <p:sp>
        <p:nvSpPr>
          <p:cNvPr id="3" name="TextBox 2">
            <a:extLst>
              <a:ext uri="{FF2B5EF4-FFF2-40B4-BE49-F238E27FC236}">
                <a16:creationId xmlns:a16="http://schemas.microsoft.com/office/drawing/2014/main" id="{44034DF4-75A7-EEE5-54BA-6227523C89F5}"/>
              </a:ext>
            </a:extLst>
          </p:cNvPr>
          <p:cNvSpPr txBox="1"/>
          <p:nvPr/>
        </p:nvSpPr>
        <p:spPr>
          <a:xfrm>
            <a:off x="491070" y="1924616"/>
            <a:ext cx="4464388" cy="830997"/>
          </a:xfrm>
          <a:prstGeom prst="rect">
            <a:avLst/>
          </a:prstGeom>
          <a:noFill/>
        </p:spPr>
        <p:txBody>
          <a:bodyPr wrap="square" rtlCol="0">
            <a:spAutoFit/>
          </a:bodyPr>
          <a:lstStyle/>
          <a:p>
            <a:r>
              <a:rPr lang="en-GB" sz="4800" b="1" dirty="0">
                <a:solidFill>
                  <a:srgbClr val="002060"/>
                </a:solidFill>
                <a:latin typeface="Baskerville Old Face" panose="02020602080505020303" pitchFamily="18" charset="0"/>
              </a:rPr>
              <a:t>Design a Burh</a:t>
            </a:r>
          </a:p>
        </p:txBody>
      </p:sp>
      <p:sp>
        <p:nvSpPr>
          <p:cNvPr id="2" name="TextBox 1">
            <a:extLst>
              <a:ext uri="{FF2B5EF4-FFF2-40B4-BE49-F238E27FC236}">
                <a16:creationId xmlns:a16="http://schemas.microsoft.com/office/drawing/2014/main" id="{E63F1527-B5E8-FC55-AC30-B3CA73544AAE}"/>
              </a:ext>
            </a:extLst>
          </p:cNvPr>
          <p:cNvSpPr txBox="1"/>
          <p:nvPr/>
        </p:nvSpPr>
        <p:spPr>
          <a:xfrm>
            <a:off x="491070" y="2902059"/>
            <a:ext cx="6581241" cy="1200329"/>
          </a:xfrm>
          <a:prstGeom prst="rect">
            <a:avLst/>
          </a:prstGeom>
          <a:noFill/>
        </p:spPr>
        <p:txBody>
          <a:bodyPr wrap="square" rtlCol="0">
            <a:spAutoFit/>
          </a:bodyPr>
          <a:lstStyle/>
          <a:p>
            <a:r>
              <a:rPr lang="en-GB" sz="3600" b="1" dirty="0">
                <a:solidFill>
                  <a:srgbClr val="C00000"/>
                </a:solidFill>
                <a:latin typeface="Baskerville Old Face" panose="02020602080505020303" pitchFamily="18" charset="0"/>
              </a:rPr>
              <a:t>Think about what buildings and resources you will need. </a:t>
            </a:r>
          </a:p>
        </p:txBody>
      </p:sp>
      <p:pic>
        <p:nvPicPr>
          <p:cNvPr id="10" name="Picture 2" descr="What is the difference between an Anglo-Saxon burh and a medieval castle? -  Quora">
            <a:extLst>
              <a:ext uri="{FF2B5EF4-FFF2-40B4-BE49-F238E27FC236}">
                <a16:creationId xmlns:a16="http://schemas.microsoft.com/office/drawing/2014/main" id="{93489463-DEA9-FE6C-D56A-9672F0D4E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72"/>
          <a:stretch/>
        </p:blipFill>
        <p:spPr bwMode="auto">
          <a:xfrm>
            <a:off x="7705396" y="597739"/>
            <a:ext cx="3452731" cy="26537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4C5791-2A57-9766-BFAF-F6CF6AA288C8}"/>
              </a:ext>
            </a:extLst>
          </p:cNvPr>
          <p:cNvSpPr txBox="1"/>
          <p:nvPr/>
        </p:nvSpPr>
        <p:spPr>
          <a:xfrm>
            <a:off x="541511" y="4250133"/>
            <a:ext cx="6581241" cy="2308324"/>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Draw and label the different buildings and defences, and add details for some such as what they are for and what they are made of.</a:t>
            </a:r>
          </a:p>
        </p:txBody>
      </p:sp>
      <p:pic>
        <p:nvPicPr>
          <p:cNvPr id="14" name="Picture 13">
            <a:extLst>
              <a:ext uri="{FF2B5EF4-FFF2-40B4-BE49-F238E27FC236}">
                <a16:creationId xmlns:a16="http://schemas.microsoft.com/office/drawing/2014/main" id="{ACA4766E-9EAF-E741-4684-FB6AE41F668E}"/>
              </a:ext>
            </a:extLst>
          </p:cNvPr>
          <p:cNvPicPr>
            <a:picLocks noChangeAspect="1"/>
          </p:cNvPicPr>
          <p:nvPr/>
        </p:nvPicPr>
        <p:blipFill>
          <a:blip r:embed="rId3"/>
          <a:stretch>
            <a:fillRect/>
          </a:stretch>
        </p:blipFill>
        <p:spPr>
          <a:xfrm>
            <a:off x="7279264" y="3429000"/>
            <a:ext cx="4304993" cy="2996613"/>
          </a:xfrm>
          <a:prstGeom prst="rect">
            <a:avLst/>
          </a:prstGeom>
        </p:spPr>
      </p:pic>
    </p:spTree>
    <p:extLst>
      <p:ext uri="{BB962C8B-B14F-4D97-AF65-F5344CB8AC3E}">
        <p14:creationId xmlns:p14="http://schemas.microsoft.com/office/powerpoint/2010/main" val="2176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884517" y="487410"/>
            <a:ext cx="10420161"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FF0000"/>
                </a:solidFill>
                <a:effectLst/>
                <a:latin typeface="Norse" pitchFamily="50" charset="0"/>
              </a:rPr>
              <a:t>The Fight against the vikings</a:t>
            </a:r>
          </a:p>
        </p:txBody>
      </p:sp>
      <p:pic>
        <p:nvPicPr>
          <p:cNvPr id="2" name="Picture 1" descr="Download Viking Helmet PNG Image with No Background - PNGkey.com">
            <a:extLst>
              <a:ext uri="{FF2B5EF4-FFF2-40B4-BE49-F238E27FC236}">
                <a16:creationId xmlns:a16="http://schemas.microsoft.com/office/drawing/2014/main" id="{3E83D6FC-0D87-9CFD-2238-CE73F2FA37E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486" b="92122" l="10000" r="90000">
                        <a14:foregroundMark x1="50488" y1="12058" x2="53415" y2="9646"/>
                        <a14:foregroundMark x1="64024" y1="92122" x2="59634" y2="91801"/>
                      </a14:backgroundRemoval>
                    </a14:imgEffect>
                  </a14:imgLayer>
                </a14:imgProps>
              </a:ext>
              <a:ext uri="{28A0092B-C50C-407E-A947-70E740481C1C}">
                <a14:useLocalDpi xmlns:a14="http://schemas.microsoft.com/office/drawing/2010/main" val="0"/>
              </a:ext>
            </a:extLst>
          </a:blip>
          <a:srcRect/>
          <a:stretch>
            <a:fillRect/>
          </a:stretch>
        </p:blipFill>
        <p:spPr bwMode="auto">
          <a:xfrm>
            <a:off x="1773686" y="3731162"/>
            <a:ext cx="1693545" cy="1283970"/>
          </a:xfrm>
          <a:prstGeom prst="rect">
            <a:avLst/>
          </a:prstGeom>
          <a:noFill/>
          <a:ln>
            <a:noFill/>
          </a:ln>
        </p:spPr>
      </p:pic>
      <p:pic>
        <p:nvPicPr>
          <p:cNvPr id="3" name="Picture 2" descr="Viking Axe | From The Armoury">
            <a:extLst>
              <a:ext uri="{FF2B5EF4-FFF2-40B4-BE49-F238E27FC236}">
                <a16:creationId xmlns:a16="http://schemas.microsoft.com/office/drawing/2014/main" id="{199A9A28-C63E-02EC-FF77-71CDABF7706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167" b="97278" l="3500" r="98056">
                        <a14:foregroundMark x1="91000" y1="26000" x2="93944" y2="19611"/>
                        <a14:foregroundMark x1="93944" y1="19611" x2="92722" y2="17833"/>
                        <a14:foregroundMark x1="74444" y1="8611" x2="69056" y2="7111"/>
                        <a14:foregroundMark x1="12500" y1="89889" x2="6389" y2="96056"/>
                        <a14:foregroundMark x1="6389" y1="96056" x2="9944" y2="89889"/>
                        <a14:foregroundMark x1="9944" y1="89889" x2="10167" y2="89667"/>
                        <a14:foregroundMark x1="8833" y1="92667" x2="3500" y2="97278"/>
                        <a14:foregroundMark x1="3500" y1="97278" x2="5833" y2="93556"/>
                        <a14:foregroundMark x1="97667" y1="19333" x2="98111" y2="18500"/>
                        <a14:foregroundMark x1="73389" y1="3667" x2="71889" y2="2167"/>
                      </a14:backgroundRemoval>
                    </a14:imgEffect>
                  </a14:imgLayer>
                </a14:imgProps>
              </a:ext>
              <a:ext uri="{28A0092B-C50C-407E-A947-70E740481C1C}">
                <a14:useLocalDpi xmlns:a14="http://schemas.microsoft.com/office/drawing/2010/main" val="0"/>
              </a:ext>
            </a:extLst>
          </a:blip>
          <a:srcRect/>
          <a:stretch>
            <a:fillRect/>
          </a:stretch>
        </p:blipFill>
        <p:spPr bwMode="auto">
          <a:xfrm>
            <a:off x="564075" y="3736804"/>
            <a:ext cx="989330" cy="989330"/>
          </a:xfrm>
          <a:prstGeom prst="rect">
            <a:avLst/>
          </a:prstGeom>
          <a:noFill/>
        </p:spPr>
      </p:pic>
      <p:pic>
        <p:nvPicPr>
          <p:cNvPr id="4" name="Picture 3" descr="Viking Sword Png, Transparent Png , Transparent Png Image - PNGitem">
            <a:extLst>
              <a:ext uri="{FF2B5EF4-FFF2-40B4-BE49-F238E27FC236}">
                <a16:creationId xmlns:a16="http://schemas.microsoft.com/office/drawing/2014/main" id="{DCABB9D6-52A3-2847-D258-5F6FD44DD99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6833" b="90022" l="5000" r="94535">
                        <a14:foregroundMark x1="94651" y1="11822" x2="88953" y2="6833"/>
                        <a14:foregroundMark x1="11163" y1="84273" x2="6163" y2="90022"/>
                        <a14:foregroundMark x1="6163" y1="88612" x2="5000" y2="89696"/>
                      </a14:backgroundRemoval>
                    </a14:imgEffect>
                  </a14:imgLayer>
                </a14:imgProps>
              </a:ext>
              <a:ext uri="{28A0092B-C50C-407E-A947-70E740481C1C}">
                <a14:useLocalDpi xmlns:a14="http://schemas.microsoft.com/office/drawing/2010/main" val="0"/>
              </a:ext>
            </a:extLst>
          </a:blip>
          <a:srcRect/>
          <a:stretch>
            <a:fillRect/>
          </a:stretch>
        </p:blipFill>
        <p:spPr bwMode="auto">
          <a:xfrm>
            <a:off x="408253" y="5084909"/>
            <a:ext cx="1071245" cy="1149350"/>
          </a:xfrm>
          <a:prstGeom prst="rect">
            <a:avLst/>
          </a:prstGeom>
          <a:noFill/>
          <a:ln>
            <a:noFill/>
          </a:ln>
        </p:spPr>
      </p:pic>
      <p:pic>
        <p:nvPicPr>
          <p:cNvPr id="5" name="Picture 4" descr="Viking shield PNG">
            <a:extLst>
              <a:ext uri="{FF2B5EF4-FFF2-40B4-BE49-F238E27FC236}">
                <a16:creationId xmlns:a16="http://schemas.microsoft.com/office/drawing/2014/main" id="{3385F792-1787-C091-8270-AF865A72B14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215" y="2088979"/>
            <a:ext cx="1289050" cy="1289050"/>
          </a:xfrm>
          <a:prstGeom prst="rect">
            <a:avLst/>
          </a:prstGeom>
          <a:noFill/>
          <a:ln>
            <a:noFill/>
          </a:ln>
        </p:spPr>
      </p:pic>
      <p:pic>
        <p:nvPicPr>
          <p:cNvPr id="6" name="Picture 2" descr="Spear Png - Spear Clipart Transparent Background - Free Transparent PNG  Download - PNGkey">
            <a:extLst>
              <a:ext uri="{FF2B5EF4-FFF2-40B4-BE49-F238E27FC236}">
                <a16:creationId xmlns:a16="http://schemas.microsoft.com/office/drawing/2014/main" id="{3FA66023-3619-F2B7-EBCA-AE9FD5C5A87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595" b="94093" l="3286" r="95775">
                        <a14:foregroundMark x1="89202" y1="12658" x2="96244" y2="7595"/>
                        <a14:foregroundMark x1="9390" y1="86920" x2="3286" y2="94093"/>
                      </a14:backgroundRemoval>
                    </a14:imgEffect>
                  </a14:imgLayer>
                </a14:imgProps>
              </a:ext>
              <a:ext uri="{28A0092B-C50C-407E-A947-70E740481C1C}">
                <a14:useLocalDpi xmlns:a14="http://schemas.microsoft.com/office/drawing/2010/main" val="0"/>
              </a:ext>
            </a:extLst>
          </a:blip>
          <a:srcRect/>
          <a:stretch>
            <a:fillRect/>
          </a:stretch>
        </p:blipFill>
        <p:spPr bwMode="auto">
          <a:xfrm>
            <a:off x="2064542" y="2024806"/>
            <a:ext cx="1538631" cy="1711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Mm Flat Riveted With Flat Washer Chain Mail Shirt Hauberk - Etsy UK">
            <a:extLst>
              <a:ext uri="{FF2B5EF4-FFF2-40B4-BE49-F238E27FC236}">
                <a16:creationId xmlns:a16="http://schemas.microsoft.com/office/drawing/2014/main" id="{149F2425-86B9-0A32-EE97-496F9CD1EBE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652" b="99550" l="6140" r="90000">
                        <a14:foregroundMark x1="75263" y1="80631" x2="69649" y2="95345"/>
                        <a14:foregroundMark x1="69649" y1="95345" x2="46140" y2="95946"/>
                        <a14:foregroundMark x1="46140" y1="95946" x2="16491" y2="77027"/>
                        <a14:foregroundMark x1="16491" y1="77027" x2="17193" y2="44895"/>
                        <a14:foregroundMark x1="12456" y1="56156" x2="11930" y2="65165"/>
                        <a14:foregroundMark x1="32982" y1="95045" x2="43509" y2="96396"/>
                        <a14:foregroundMark x1="88421" y1="62462" x2="73684" y2="19069"/>
                        <a14:foregroundMark x1="73684" y1="19069" x2="52105" y2="5856"/>
                        <a14:foregroundMark x1="52105" y1="5856" x2="30877" y2="7508"/>
                        <a14:foregroundMark x1="54035" y1="3453" x2="41404" y2="1652"/>
                        <a14:foregroundMark x1="30351" y1="4805" x2="27719" y2="5706"/>
                        <a14:foregroundMark x1="86842" y1="73423" x2="84211" y2="76126"/>
                        <a14:foregroundMark x1="42456" y1="96847" x2="43509" y2="99550"/>
                        <a14:foregroundMark x1="17193" y1="79730" x2="11404" y2="83333"/>
                        <a14:foregroundMark x1="19298" y1="78829" x2="6667" y2="67117"/>
                        <a14:foregroundMark x1="6667" y1="67117" x2="6140" y2="67568"/>
                        <a14:foregroundMark x1="10351" y1="60210" x2="14561" y2="33634"/>
                        <a14:backgroundMark x1="26140" y1="45796" x2="26140" y2="51652"/>
                        <a14:backgroundMark x1="27719" y1="51201" x2="25614" y2="60210"/>
                        <a14:backgroundMark x1="25088" y1="62012" x2="23509" y2="64715"/>
                        <a14:backgroundMark x1="24561" y1="2553" x2="28772" y2="2102"/>
                      </a14:backgroundRemoval>
                    </a14:imgEffect>
                  </a14:imgLayer>
                </a14:imgProps>
              </a:ext>
              <a:ext uri="{28A0092B-C50C-407E-A947-70E740481C1C}">
                <a14:useLocalDpi xmlns:a14="http://schemas.microsoft.com/office/drawing/2010/main" val="0"/>
              </a:ext>
            </a:extLst>
          </a:blip>
          <a:srcRect/>
          <a:stretch>
            <a:fillRect/>
          </a:stretch>
        </p:blipFill>
        <p:spPr bwMode="auto">
          <a:xfrm rot="165408">
            <a:off x="1703265" y="5047152"/>
            <a:ext cx="1369986" cy="16007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36F8F8-DBAB-B2CB-2769-A62A82BB1D99}"/>
              </a:ext>
            </a:extLst>
          </p:cNvPr>
          <p:cNvSpPr txBox="1"/>
          <p:nvPr/>
        </p:nvSpPr>
        <p:spPr>
          <a:xfrm>
            <a:off x="3894029" y="1817234"/>
            <a:ext cx="7410648" cy="1077218"/>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Anglo-Saxons fought with shields and axes, spears or swords. </a:t>
            </a:r>
          </a:p>
        </p:txBody>
      </p:sp>
      <p:sp>
        <p:nvSpPr>
          <p:cNvPr id="12" name="TextBox 11">
            <a:extLst>
              <a:ext uri="{FF2B5EF4-FFF2-40B4-BE49-F238E27FC236}">
                <a16:creationId xmlns:a16="http://schemas.microsoft.com/office/drawing/2014/main" id="{05236644-6C7C-ABC2-C9DD-55697417F87F}"/>
              </a:ext>
            </a:extLst>
          </p:cNvPr>
          <p:cNvSpPr txBox="1"/>
          <p:nvPr/>
        </p:nvSpPr>
        <p:spPr>
          <a:xfrm>
            <a:off x="3894029" y="2924270"/>
            <a:ext cx="7410648" cy="584775"/>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They fought on foot and in shield walls.</a:t>
            </a:r>
          </a:p>
        </p:txBody>
      </p:sp>
      <p:sp>
        <p:nvSpPr>
          <p:cNvPr id="15" name="TextBox 14">
            <a:extLst>
              <a:ext uri="{FF2B5EF4-FFF2-40B4-BE49-F238E27FC236}">
                <a16:creationId xmlns:a16="http://schemas.microsoft.com/office/drawing/2014/main" id="{D78CFC73-8A46-D4EE-B269-1BFCBC4D9927}"/>
              </a:ext>
            </a:extLst>
          </p:cNvPr>
          <p:cNvSpPr txBox="1"/>
          <p:nvPr/>
        </p:nvSpPr>
        <p:spPr>
          <a:xfrm>
            <a:off x="3894029" y="3788372"/>
            <a:ext cx="7410648" cy="1077218"/>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If they had it, their armour was a steel helmet and a shirt of maille.</a:t>
            </a:r>
          </a:p>
        </p:txBody>
      </p:sp>
      <p:pic>
        <p:nvPicPr>
          <p:cNvPr id="1030" name="Picture 6" descr="weapons - How tight were shield walls in Saxon England? - History Stack  Exchange">
            <a:extLst>
              <a:ext uri="{FF2B5EF4-FFF2-40B4-BE49-F238E27FC236}">
                <a16:creationId xmlns:a16="http://schemas.microsoft.com/office/drawing/2014/main" id="{B6FE8EA7-4E4A-31E0-8F45-E8F0794051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7789" y="4865590"/>
            <a:ext cx="3467229" cy="184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222056" y="205967"/>
            <a:ext cx="11969944"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C00000"/>
                </a:solidFill>
                <a:effectLst/>
                <a:latin typeface="Norse" pitchFamily="50" charset="0"/>
              </a:rPr>
              <a:t>So why were the vikings winning?</a:t>
            </a:r>
          </a:p>
        </p:txBody>
      </p:sp>
      <p:sp>
        <p:nvSpPr>
          <p:cNvPr id="14" name="TextBox 13">
            <a:extLst>
              <a:ext uri="{FF2B5EF4-FFF2-40B4-BE49-F238E27FC236}">
                <a16:creationId xmlns:a16="http://schemas.microsoft.com/office/drawing/2014/main" id="{4599D083-B3D3-0CED-D77F-08420ED84743}"/>
              </a:ext>
            </a:extLst>
          </p:cNvPr>
          <p:cNvSpPr txBox="1"/>
          <p:nvPr/>
        </p:nvSpPr>
        <p:spPr>
          <a:xfrm>
            <a:off x="387770" y="1856091"/>
            <a:ext cx="10977708" cy="1077218"/>
          </a:xfrm>
          <a:prstGeom prst="rect">
            <a:avLst/>
          </a:prstGeom>
          <a:noFill/>
        </p:spPr>
        <p:txBody>
          <a:bodyPr wrap="square" rtlCol="0">
            <a:spAutoFit/>
          </a:bodyPr>
          <a:lstStyle/>
          <a:p>
            <a:pPr algn="ctr"/>
            <a:r>
              <a:rPr lang="en-GB" sz="3200" b="1" dirty="0">
                <a:solidFill>
                  <a:srgbClr val="002060"/>
                </a:solidFill>
                <a:latin typeface="Baskerville Old Face" panose="02020602080505020303" pitchFamily="18" charset="0"/>
              </a:rPr>
              <a:t>Again and again, the vikings came and raided, and before King Alfred, the Anglo-Saxons could do almost nothing about it.</a:t>
            </a:r>
          </a:p>
        </p:txBody>
      </p:sp>
      <p:sp>
        <p:nvSpPr>
          <p:cNvPr id="8" name="Rectangle 7">
            <a:extLst>
              <a:ext uri="{FF2B5EF4-FFF2-40B4-BE49-F238E27FC236}">
                <a16:creationId xmlns:a16="http://schemas.microsoft.com/office/drawing/2014/main" id="{ED8AB7ED-C1EB-E213-14C0-2D83ACF49012}"/>
              </a:ext>
            </a:extLst>
          </p:cNvPr>
          <p:cNvSpPr/>
          <p:nvPr/>
        </p:nvSpPr>
        <p:spPr>
          <a:xfrm>
            <a:off x="516038" y="2993668"/>
            <a:ext cx="2735044" cy="186204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1500" b="1" cap="none" spc="0" dirty="0">
                <a:ln/>
                <a:solidFill>
                  <a:srgbClr val="FFC000"/>
                </a:solidFill>
                <a:effectLst/>
                <a:latin typeface="Norse" pitchFamily="50" charset="0"/>
              </a:rPr>
              <a:t>Why?</a:t>
            </a:r>
          </a:p>
        </p:txBody>
      </p:sp>
      <p:pic>
        <p:nvPicPr>
          <p:cNvPr id="9" name="Picture 8" descr="What are Viking Longships? | Twinkl">
            <a:extLst>
              <a:ext uri="{FF2B5EF4-FFF2-40B4-BE49-F238E27FC236}">
                <a16:creationId xmlns:a16="http://schemas.microsoft.com/office/drawing/2014/main" id="{821C65B7-121A-C3E3-8527-74F5CA9204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808" y="3259994"/>
            <a:ext cx="4489631" cy="2522077"/>
          </a:xfrm>
          <a:prstGeom prst="rect">
            <a:avLst/>
          </a:prstGeom>
          <a:noFill/>
        </p:spPr>
      </p:pic>
      <p:sp>
        <p:nvSpPr>
          <p:cNvPr id="10" name="TextBox 9">
            <a:extLst>
              <a:ext uri="{FF2B5EF4-FFF2-40B4-BE49-F238E27FC236}">
                <a16:creationId xmlns:a16="http://schemas.microsoft.com/office/drawing/2014/main" id="{5B059FA1-F5A9-2394-B216-375E9EF0CCE3}"/>
              </a:ext>
            </a:extLst>
          </p:cNvPr>
          <p:cNvSpPr txBox="1"/>
          <p:nvPr/>
        </p:nvSpPr>
        <p:spPr>
          <a:xfrm>
            <a:off x="6872747" y="3259994"/>
            <a:ext cx="5216013" cy="3046988"/>
          </a:xfrm>
          <a:prstGeom prst="rect">
            <a:avLst/>
          </a:prstGeom>
          <a:noFill/>
        </p:spPr>
        <p:txBody>
          <a:bodyPr wrap="square" rtlCol="0">
            <a:spAutoFit/>
          </a:bodyPr>
          <a:lstStyle/>
          <a:p>
            <a:pPr algn="ctr"/>
            <a:r>
              <a:rPr lang="en-GB" sz="3200" b="1" dirty="0">
                <a:solidFill>
                  <a:srgbClr val="C00000"/>
                </a:solidFill>
                <a:latin typeface="Baskerville Old Face" panose="02020602080505020303" pitchFamily="18" charset="0"/>
              </a:rPr>
              <a:t>Their ships and the way they attacked meant that the vikings could arrive quickly and unexpectedly, and be gone before any militia or army could be raised against them.</a:t>
            </a:r>
          </a:p>
        </p:txBody>
      </p:sp>
    </p:spTree>
    <p:extLst>
      <p:ext uri="{BB962C8B-B14F-4D97-AF65-F5344CB8AC3E}">
        <p14:creationId xmlns:p14="http://schemas.microsoft.com/office/powerpoint/2010/main" val="136612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760551" y="362799"/>
            <a:ext cx="3709670"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C00000"/>
                </a:solidFill>
                <a:effectLst/>
                <a:latin typeface="Norse" pitchFamily="50" charset="0"/>
              </a:rPr>
              <a:t>The Burhs</a:t>
            </a:r>
          </a:p>
        </p:txBody>
      </p:sp>
      <p:sp>
        <p:nvSpPr>
          <p:cNvPr id="15" name="TextBox 14">
            <a:extLst>
              <a:ext uri="{FF2B5EF4-FFF2-40B4-BE49-F238E27FC236}">
                <a16:creationId xmlns:a16="http://schemas.microsoft.com/office/drawing/2014/main" id="{7794D56F-41FF-C1C5-DC96-6170F27EC873}"/>
              </a:ext>
            </a:extLst>
          </p:cNvPr>
          <p:cNvSpPr txBox="1"/>
          <p:nvPr/>
        </p:nvSpPr>
        <p:spPr>
          <a:xfrm>
            <a:off x="348409" y="1981206"/>
            <a:ext cx="11229074" cy="2062103"/>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After Alfred became the King of Wessex, he too lost many raids and battles against the vikings, even seeing his country being effectively seized for a time by the Danes. He needed an idea, and he came up with a great one.</a:t>
            </a:r>
          </a:p>
        </p:txBody>
      </p:sp>
      <p:sp>
        <p:nvSpPr>
          <p:cNvPr id="7" name="Rectangle 6">
            <a:extLst>
              <a:ext uri="{FF2B5EF4-FFF2-40B4-BE49-F238E27FC236}">
                <a16:creationId xmlns:a16="http://schemas.microsoft.com/office/drawing/2014/main" id="{DD29D10C-E84A-893C-EBB6-9A807A5EE1AF}"/>
              </a:ext>
            </a:extLst>
          </p:cNvPr>
          <p:cNvSpPr/>
          <p:nvPr/>
        </p:nvSpPr>
        <p:spPr>
          <a:xfrm>
            <a:off x="1263445" y="4599830"/>
            <a:ext cx="335540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FFC000"/>
                </a:solidFill>
                <a:effectLst/>
                <a:latin typeface="Norse" pitchFamily="50" charset="0"/>
              </a:rPr>
              <a:t>The Burhs</a:t>
            </a:r>
          </a:p>
        </p:txBody>
      </p:sp>
      <p:pic>
        <p:nvPicPr>
          <p:cNvPr id="8" name="Picture 2" descr="What is the difference between an Anglo-Saxon burh and a medieval castle? -  Quora">
            <a:extLst>
              <a:ext uri="{FF2B5EF4-FFF2-40B4-BE49-F238E27FC236}">
                <a16:creationId xmlns:a16="http://schemas.microsoft.com/office/drawing/2014/main" id="{BBE5D58D-393E-1BF2-6007-29A299D43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72"/>
          <a:stretch/>
        </p:blipFill>
        <p:spPr bwMode="auto">
          <a:xfrm>
            <a:off x="7573150" y="3777733"/>
            <a:ext cx="3355405" cy="257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760551" y="362799"/>
            <a:ext cx="3709670"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C00000"/>
                </a:solidFill>
                <a:effectLst/>
                <a:latin typeface="Norse" pitchFamily="50" charset="0"/>
              </a:rPr>
              <a:t>The Burhs</a:t>
            </a:r>
          </a:p>
        </p:txBody>
      </p:sp>
      <p:pic>
        <p:nvPicPr>
          <p:cNvPr id="8" name="Picture 2" descr="What is the difference between an Anglo-Saxon burh and a medieval castle? -  Quora">
            <a:extLst>
              <a:ext uri="{FF2B5EF4-FFF2-40B4-BE49-F238E27FC236}">
                <a16:creationId xmlns:a16="http://schemas.microsoft.com/office/drawing/2014/main" id="{BBE5D58D-393E-1BF2-6007-29A299D43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72"/>
          <a:stretch/>
        </p:blipFill>
        <p:spPr bwMode="auto">
          <a:xfrm>
            <a:off x="438119" y="2028737"/>
            <a:ext cx="4354534" cy="33468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337CBE-2706-A968-B82F-6F68D05ACA4A}"/>
              </a:ext>
            </a:extLst>
          </p:cNvPr>
          <p:cNvSpPr txBox="1"/>
          <p:nvPr/>
        </p:nvSpPr>
        <p:spPr>
          <a:xfrm>
            <a:off x="5042793" y="1686238"/>
            <a:ext cx="6666270" cy="4031873"/>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The Burhs were fortified towns that Alfred built all over his lands. The idea was that, when vikings attacked, people inside the burh would be protected by its walls and the soldiers inside; People who lived nearby could flee to it; and soldiers could be based there and be sent out to attack any invaders.</a:t>
            </a:r>
          </a:p>
        </p:txBody>
      </p:sp>
    </p:spTree>
    <p:extLst>
      <p:ext uri="{BB962C8B-B14F-4D97-AF65-F5344CB8AC3E}">
        <p14:creationId xmlns:p14="http://schemas.microsoft.com/office/powerpoint/2010/main" val="298152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760551" y="362799"/>
            <a:ext cx="3709670"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C00000"/>
                </a:solidFill>
                <a:effectLst/>
                <a:latin typeface="Norse" pitchFamily="50" charset="0"/>
              </a:rPr>
              <a:t>The Burhs</a:t>
            </a:r>
          </a:p>
        </p:txBody>
      </p:sp>
      <p:sp>
        <p:nvSpPr>
          <p:cNvPr id="2" name="TextBox 1">
            <a:extLst>
              <a:ext uri="{FF2B5EF4-FFF2-40B4-BE49-F238E27FC236}">
                <a16:creationId xmlns:a16="http://schemas.microsoft.com/office/drawing/2014/main" id="{02337CBE-2706-A968-B82F-6F68D05ACA4A}"/>
              </a:ext>
            </a:extLst>
          </p:cNvPr>
          <p:cNvSpPr txBox="1"/>
          <p:nvPr/>
        </p:nvSpPr>
        <p:spPr>
          <a:xfrm>
            <a:off x="295042" y="1947202"/>
            <a:ext cx="6000750" cy="4524315"/>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They varied in size, but however big they were, the burhs would need similar things. They would need protective walls (mostly made of wood), gates to let people inside. Space for soldiers to live, a church for worship, farms in and around it for food, and all the regular facilities of a medieval village.</a:t>
            </a:r>
          </a:p>
        </p:txBody>
      </p:sp>
      <p:pic>
        <p:nvPicPr>
          <p:cNvPr id="3" name="Picture 2" descr="Ango Saxon Burh Illustration - Twinkl">
            <a:extLst>
              <a:ext uri="{FF2B5EF4-FFF2-40B4-BE49-F238E27FC236}">
                <a16:creationId xmlns:a16="http://schemas.microsoft.com/office/drawing/2014/main" id="{32CF4213-9A00-CCE1-001F-FB59F44A50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02" b="89524" l="4762" r="95079">
                        <a14:foregroundMark x1="65873" y1="87937" x2="36349" y2="86349"/>
                        <a14:foregroundMark x1="92540" y1="62857" x2="91587" y2="39048"/>
                        <a14:foregroundMark x1="91587" y1="39048" x2="91270" y2="39048"/>
                        <a14:foregroundMark x1="6508" y1="52063" x2="5873" y2="62222"/>
                        <a14:foregroundMark x1="61270" y1="11111" x2="58571" y2="7619"/>
                        <a14:foregroundMark x1="94603" y1="60952" x2="95238" y2="52063"/>
                        <a14:foregroundMark x1="5397" y1="53333" x2="4762" y2="47937"/>
                        <a14:backgroundMark x1="80317" y1="88254" x2="80317" y2="88889"/>
                        <a14:backgroundMark x1="81111" y1="90159" x2="81270" y2="88571"/>
                      </a14:backgroundRemoval>
                    </a14:imgEffect>
                  </a14:imgLayer>
                </a14:imgProps>
              </a:ext>
              <a:ext uri="{28A0092B-C50C-407E-A947-70E740481C1C}">
                <a14:useLocalDpi xmlns:a14="http://schemas.microsoft.com/office/drawing/2010/main" val="0"/>
              </a:ext>
            </a:extLst>
          </a:blip>
          <a:srcRect/>
          <a:stretch>
            <a:fillRect/>
          </a:stretch>
        </p:blipFill>
        <p:spPr bwMode="auto">
          <a:xfrm>
            <a:off x="6191250" y="2850471"/>
            <a:ext cx="60007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51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1473046" y="401286"/>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C00000"/>
                </a:solidFill>
                <a:effectLst/>
                <a:latin typeface="Norse" pitchFamily="50" charset="0"/>
              </a:rPr>
              <a:t>The Danelaw</a:t>
            </a:r>
          </a:p>
        </p:txBody>
      </p:sp>
      <p:sp>
        <p:nvSpPr>
          <p:cNvPr id="3" name="TextBox 2">
            <a:extLst>
              <a:ext uri="{FF2B5EF4-FFF2-40B4-BE49-F238E27FC236}">
                <a16:creationId xmlns:a16="http://schemas.microsoft.com/office/drawing/2014/main" id="{44034DF4-75A7-EEE5-54BA-6227523C89F5}"/>
              </a:ext>
            </a:extLst>
          </p:cNvPr>
          <p:cNvSpPr txBox="1"/>
          <p:nvPr/>
        </p:nvSpPr>
        <p:spPr>
          <a:xfrm>
            <a:off x="270929" y="2090172"/>
            <a:ext cx="8710839" cy="2246769"/>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The burhs and Alfred’s leadership meant that he was able to retake control of Wessex, and he eventually became so powerful that all the other English Kings submitted to him (before, England was split into different kingdoms with different kings), and he became the first King of the English.</a:t>
            </a:r>
          </a:p>
        </p:txBody>
      </p:sp>
      <p:sp>
        <p:nvSpPr>
          <p:cNvPr id="6" name="TextBox 5">
            <a:extLst>
              <a:ext uri="{FF2B5EF4-FFF2-40B4-BE49-F238E27FC236}">
                <a16:creationId xmlns:a16="http://schemas.microsoft.com/office/drawing/2014/main" id="{4A9921D9-EEDD-BBEC-13D1-FDC43C2A09E1}"/>
              </a:ext>
            </a:extLst>
          </p:cNvPr>
          <p:cNvSpPr txBox="1"/>
          <p:nvPr/>
        </p:nvSpPr>
        <p:spPr>
          <a:xfrm>
            <a:off x="300467" y="4336941"/>
            <a:ext cx="8297884" cy="2246769"/>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But he wasn’t King of England. Not all of it anyway. Large swathes of the North and the Midlands were still controlled by Norse people, with their capital in York (then called </a:t>
            </a:r>
            <a:r>
              <a:rPr lang="en-GB" sz="2800" b="1" dirty="0" err="1">
                <a:solidFill>
                  <a:srgbClr val="C00000"/>
                </a:solidFill>
                <a:latin typeface="Baskerville Old Face" panose="02020602080505020303" pitchFamily="18" charset="0"/>
              </a:rPr>
              <a:t>Jorvik</a:t>
            </a:r>
            <a:r>
              <a:rPr lang="en-GB" sz="2800" b="1" dirty="0">
                <a:solidFill>
                  <a:srgbClr val="C00000"/>
                </a:solidFill>
                <a:latin typeface="Baskerville Old Face" panose="02020602080505020303" pitchFamily="18" charset="0"/>
              </a:rPr>
              <a:t>). This area of land was known as the Danelaw.</a:t>
            </a:r>
          </a:p>
        </p:txBody>
      </p:sp>
      <p:pic>
        <p:nvPicPr>
          <p:cNvPr id="4100" name="Picture 4" descr="7 Kingdoms of Anglo Saxon Britain Illustration - Twinkl">
            <a:extLst>
              <a:ext uri="{FF2B5EF4-FFF2-40B4-BE49-F238E27FC236}">
                <a16:creationId xmlns:a16="http://schemas.microsoft.com/office/drawing/2014/main" id="{056C7076-A031-C9CB-1CC5-8114722D7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14" r="33369"/>
          <a:stretch/>
        </p:blipFill>
        <p:spPr bwMode="auto">
          <a:xfrm>
            <a:off x="8893162" y="1597005"/>
            <a:ext cx="3116513" cy="45943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anelaw - Wikipedia">
            <a:extLst>
              <a:ext uri="{FF2B5EF4-FFF2-40B4-BE49-F238E27FC236}">
                <a16:creationId xmlns:a16="http://schemas.microsoft.com/office/drawing/2014/main" id="{7B597011-8443-A8A8-F89A-F906D98E8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070" y="1970946"/>
            <a:ext cx="2939303" cy="365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1473046" y="401286"/>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C00000"/>
                </a:solidFill>
                <a:effectLst/>
                <a:latin typeface="Norse" pitchFamily="50" charset="0"/>
              </a:rPr>
              <a:t>The Danelaw</a:t>
            </a:r>
          </a:p>
        </p:txBody>
      </p:sp>
      <p:sp>
        <p:nvSpPr>
          <p:cNvPr id="3" name="TextBox 2">
            <a:extLst>
              <a:ext uri="{FF2B5EF4-FFF2-40B4-BE49-F238E27FC236}">
                <a16:creationId xmlns:a16="http://schemas.microsoft.com/office/drawing/2014/main" id="{44034DF4-75A7-EEE5-54BA-6227523C89F5}"/>
              </a:ext>
            </a:extLst>
          </p:cNvPr>
          <p:cNvSpPr txBox="1"/>
          <p:nvPr/>
        </p:nvSpPr>
        <p:spPr>
          <a:xfrm>
            <a:off x="6725263" y="1838603"/>
            <a:ext cx="4970207" cy="2246769"/>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The job of taking back the rest of the country from the vikings went to Alfred’s children and grandchildren, some of whom we will meet now. </a:t>
            </a:r>
          </a:p>
        </p:txBody>
      </p:sp>
      <p:pic>
        <p:nvPicPr>
          <p:cNvPr id="4098" name="Picture 2" descr="Danelaw - Wikipedia">
            <a:extLst>
              <a:ext uri="{FF2B5EF4-FFF2-40B4-BE49-F238E27FC236}">
                <a16:creationId xmlns:a16="http://schemas.microsoft.com/office/drawing/2014/main" id="{7B597011-8443-A8A8-F89A-F906D98E8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29" y="1970946"/>
            <a:ext cx="3740632" cy="46533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9921D9-EEDD-BBEC-13D1-FDC43C2A09E1}"/>
              </a:ext>
            </a:extLst>
          </p:cNvPr>
          <p:cNvSpPr txBox="1"/>
          <p:nvPr/>
        </p:nvSpPr>
        <p:spPr>
          <a:xfrm>
            <a:off x="6725263" y="4269075"/>
            <a:ext cx="4970208" cy="1815882"/>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The first true King of England was Alfred’s grandson </a:t>
            </a:r>
            <a:r>
              <a:rPr lang="en-GB" sz="2800" b="1" dirty="0" err="1">
                <a:solidFill>
                  <a:srgbClr val="C00000"/>
                </a:solidFill>
                <a:latin typeface="Baskerville Old Face" panose="02020602080505020303" pitchFamily="18" charset="0"/>
              </a:rPr>
              <a:t>Aethelstan</a:t>
            </a:r>
            <a:r>
              <a:rPr lang="en-GB" sz="2800" b="1" dirty="0">
                <a:solidFill>
                  <a:srgbClr val="C00000"/>
                </a:solidFill>
                <a:latin typeface="Baskerville Old Face" panose="02020602080505020303" pitchFamily="18" charset="0"/>
              </a:rPr>
              <a:t>, who united the country in 927 by conquering York.</a:t>
            </a:r>
          </a:p>
        </p:txBody>
      </p:sp>
      <p:pic>
        <p:nvPicPr>
          <p:cNvPr id="6146" name="Picture 2" descr="Was Æthelstan, King of England ever defeated? - Quora">
            <a:extLst>
              <a:ext uri="{FF2B5EF4-FFF2-40B4-BE49-F238E27FC236}">
                <a16:creationId xmlns:a16="http://schemas.microsoft.com/office/drawing/2014/main" id="{E7855E6A-5F61-04CF-25A1-006CEDC7E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731" y="2435774"/>
            <a:ext cx="2217362" cy="355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502341" y="94651"/>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9600" b="1" cap="none" spc="0" dirty="0">
                <a:ln/>
                <a:solidFill>
                  <a:srgbClr val="C00000"/>
                </a:solidFill>
                <a:effectLst/>
                <a:latin typeface="Norse" pitchFamily="50" charset="0"/>
              </a:rPr>
              <a:t>Alfred Junior</a:t>
            </a:r>
          </a:p>
        </p:txBody>
      </p:sp>
      <p:sp>
        <p:nvSpPr>
          <p:cNvPr id="3" name="TextBox 2">
            <a:extLst>
              <a:ext uri="{FF2B5EF4-FFF2-40B4-BE49-F238E27FC236}">
                <a16:creationId xmlns:a16="http://schemas.microsoft.com/office/drawing/2014/main" id="{44034DF4-75A7-EEE5-54BA-6227523C89F5}"/>
              </a:ext>
            </a:extLst>
          </p:cNvPr>
          <p:cNvSpPr txBox="1"/>
          <p:nvPr/>
        </p:nvSpPr>
        <p:spPr>
          <a:xfrm>
            <a:off x="502341" y="1838603"/>
            <a:ext cx="11193129" cy="954107"/>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Alfred the Great had four children, and two of them would play a major role in ridding England of the Vikings once and for all.</a:t>
            </a:r>
          </a:p>
        </p:txBody>
      </p:sp>
      <p:pic>
        <p:nvPicPr>
          <p:cNvPr id="7170" name="Picture 2" descr="Tamworth - Æthelflæd and Æthelstan">
            <a:extLst>
              <a:ext uri="{FF2B5EF4-FFF2-40B4-BE49-F238E27FC236}">
                <a16:creationId xmlns:a16="http://schemas.microsoft.com/office/drawing/2014/main" id="{C2F45BBA-FAA4-8059-D303-70D1D9FB9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9" t="7409" r="9408" b="3277"/>
          <a:stretch/>
        </p:blipFill>
        <p:spPr bwMode="auto">
          <a:xfrm>
            <a:off x="8583562" y="2472784"/>
            <a:ext cx="2574478" cy="40017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ing Edward the Elder - Looking Back in Time">
            <a:extLst>
              <a:ext uri="{FF2B5EF4-FFF2-40B4-BE49-F238E27FC236}">
                <a16:creationId xmlns:a16="http://schemas.microsoft.com/office/drawing/2014/main" id="{1D96FEFA-8EB8-4211-843C-9F700E091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66" y="2967002"/>
            <a:ext cx="3400154" cy="34332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9F24D55-87D8-E2CD-DB7A-4BF0587ACBD2}"/>
              </a:ext>
            </a:extLst>
          </p:cNvPr>
          <p:cNvSpPr/>
          <p:nvPr/>
        </p:nvSpPr>
        <p:spPr>
          <a:xfrm>
            <a:off x="7655545" y="5563020"/>
            <a:ext cx="453645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chemeClr val="accent4"/>
                </a:solidFill>
                <a:effectLst/>
                <a:latin typeface="Norse" pitchFamily="50" charset="0"/>
              </a:rPr>
              <a:t>Aethelflaed</a:t>
            </a:r>
            <a:endParaRPr lang="en-US" sz="7200" b="1" cap="none" spc="0" dirty="0">
              <a:ln/>
              <a:solidFill>
                <a:schemeClr val="accent4"/>
              </a:solidFill>
              <a:effectLst/>
              <a:latin typeface="Norse" pitchFamily="50" charset="0"/>
            </a:endParaRPr>
          </a:p>
        </p:txBody>
      </p:sp>
      <p:sp>
        <p:nvSpPr>
          <p:cNvPr id="4" name="Rectangle 3">
            <a:extLst>
              <a:ext uri="{FF2B5EF4-FFF2-40B4-BE49-F238E27FC236}">
                <a16:creationId xmlns:a16="http://schemas.microsoft.com/office/drawing/2014/main" id="{9EDECA2C-0210-6F2B-068E-871B20B77589}"/>
              </a:ext>
            </a:extLst>
          </p:cNvPr>
          <p:cNvSpPr/>
          <p:nvPr/>
        </p:nvSpPr>
        <p:spPr>
          <a:xfrm>
            <a:off x="-209713" y="5506905"/>
            <a:ext cx="609934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chemeClr val="accent4"/>
                </a:solidFill>
                <a:effectLst/>
                <a:latin typeface="Norse" pitchFamily="50" charset="0"/>
              </a:rPr>
              <a:t>Edward the elder</a:t>
            </a:r>
          </a:p>
        </p:txBody>
      </p:sp>
      <p:sp>
        <p:nvSpPr>
          <p:cNvPr id="5" name="TextBox 4">
            <a:extLst>
              <a:ext uri="{FF2B5EF4-FFF2-40B4-BE49-F238E27FC236}">
                <a16:creationId xmlns:a16="http://schemas.microsoft.com/office/drawing/2014/main" id="{EE3EBF59-EE48-8A5B-3E61-A0B2CCE2C149}"/>
              </a:ext>
            </a:extLst>
          </p:cNvPr>
          <p:cNvSpPr txBox="1"/>
          <p:nvPr/>
        </p:nvSpPr>
        <p:spPr>
          <a:xfrm>
            <a:off x="4047107" y="2941906"/>
            <a:ext cx="4536455" cy="2677656"/>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Edward took over from his dad as King of Wessex and King of the English. Aethelflaed married the King of Mercia, and was later chosen to rule Mercia herself. </a:t>
            </a:r>
          </a:p>
        </p:txBody>
      </p:sp>
    </p:spTree>
    <p:extLst>
      <p:ext uri="{BB962C8B-B14F-4D97-AF65-F5344CB8AC3E}">
        <p14:creationId xmlns:p14="http://schemas.microsoft.com/office/powerpoint/2010/main" val="17051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5426</TotalTime>
  <Words>851</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Calibri Light</vt:lpstr>
      <vt:lpstr>Norse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13</cp:revision>
  <dcterms:created xsi:type="dcterms:W3CDTF">2022-09-05T13:08:38Z</dcterms:created>
  <dcterms:modified xsi:type="dcterms:W3CDTF">2023-04-14T14:16:06Z</dcterms:modified>
</cp:coreProperties>
</file>